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6" r:id="rId2"/>
    <p:sldId id="261" r:id="rId3"/>
    <p:sldId id="281" r:id="rId4"/>
    <p:sldId id="257" r:id="rId5"/>
    <p:sldId id="262" r:id="rId6"/>
    <p:sldId id="269" r:id="rId7"/>
    <p:sldId id="270" r:id="rId8"/>
    <p:sldId id="260" r:id="rId9"/>
    <p:sldId id="271" r:id="rId10"/>
    <p:sldId id="278" r:id="rId11"/>
    <p:sldId id="279" r:id="rId12"/>
    <p:sldId id="283" r:id="rId13"/>
    <p:sldId id="258" r:id="rId14"/>
    <p:sldId id="272" r:id="rId15"/>
    <p:sldId id="273" r:id="rId16"/>
    <p:sldId id="274" r:id="rId17"/>
    <p:sldId id="275" r:id="rId18"/>
    <p:sldId id="282" r:id="rId19"/>
    <p:sldId id="259" r:id="rId20"/>
    <p:sldId id="277" r:id="rId21"/>
    <p:sldId id="276" r:id="rId22"/>
    <p:sldId id="284" r:id="rId23"/>
    <p:sldId id="285" r:id="rId24"/>
    <p:sldId id="286" r:id="rId25"/>
    <p:sldId id="265" r:id="rId26"/>
  </p:sldIdLst>
  <p:sldSz cx="12192000" cy="6858000"/>
  <p:notesSz cx="6858000" cy="9144000"/>
  <p:embeddedFontLst>
    <p:embeddedFont>
      <p:font typeface="微软雅黑" panose="020B0503020204020204" pitchFamily="34" charset="-122"/>
      <p:regular r:id="rId28"/>
      <p:bold r:id="rId29"/>
    </p:embeddedFont>
    <p:embeddedFont>
      <p:font typeface="微软雅黑 Light" panose="020B0503020204020204" pitchFamily="34" charset="-122"/>
      <p:regular r:id="rId30"/>
    </p:embeddedFont>
    <p:embeddedFont>
      <p:font typeface="Calibri" panose="020F0502020204030204" pitchFamily="3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DCC"/>
    <a:srgbClr val="1F4E79"/>
    <a:srgbClr val="F25342"/>
    <a:srgbClr val="F9B1A9"/>
    <a:srgbClr val="FFC9C9"/>
    <a:srgbClr val="F57F73"/>
    <a:srgbClr val="50A2B6"/>
    <a:srgbClr val="F5F5F5"/>
    <a:srgbClr val="EAB200"/>
    <a:srgbClr val="326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snapToGrid="0" showGuides="1">
      <p:cViewPr varScale="1">
        <p:scale>
          <a:sx n="91" d="100"/>
          <a:sy n="91" d="100"/>
        </p:scale>
        <p:origin x="840" y="176"/>
      </p:cViewPr>
      <p:guideLst>
        <p:guide orient="horz" pos="550"/>
        <p:guide pos="3840"/>
      </p:guideLst>
    </p:cSldViewPr>
  </p:slideViewPr>
  <p:notesTextViewPr>
    <p:cViewPr>
      <p:scale>
        <a:sx n="1" d="1"/>
        <a:sy n="1" d="1"/>
      </p:scale>
      <p:origin x="0" y="0"/>
    </p:cViewPr>
  </p:notesTextViewPr>
  <p:sorterViewPr>
    <p:cViewPr>
      <p:scale>
        <a:sx n="80" d="100"/>
        <a:sy n="80" d="100"/>
      </p:scale>
      <p:origin x="0" y="-11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1DDE1-AFAE-4C09-82EF-4C6384043394}" type="datetimeFigureOut">
              <a:rPr lang="zh-CN" altLang="en-US" smtClean="0"/>
              <a:t>2018/12/24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3F252-43E2-4F16-A9CE-2D2FFCD6F10E}" type="slidenum">
              <a:rPr lang="zh-CN" altLang="en-US" smtClean="0"/>
              <a:t>‹#›</a:t>
            </a:fld>
            <a:endParaRPr lang="zh-CN" altLang="en-US"/>
          </a:p>
        </p:txBody>
      </p:sp>
    </p:spTree>
    <p:extLst>
      <p:ext uri="{BB962C8B-B14F-4D97-AF65-F5344CB8AC3E}">
        <p14:creationId xmlns:p14="http://schemas.microsoft.com/office/powerpoint/2010/main" val="68195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3F252-43E2-4F16-A9CE-2D2FFCD6F10E}" type="slidenum">
              <a:rPr lang="zh-CN" altLang="en-US" smtClean="0"/>
              <a:t>6</a:t>
            </a:fld>
            <a:endParaRPr lang="zh-CN" altLang="en-US"/>
          </a:p>
        </p:txBody>
      </p:sp>
    </p:spTree>
    <p:extLst>
      <p:ext uri="{BB962C8B-B14F-4D97-AF65-F5344CB8AC3E}">
        <p14:creationId xmlns:p14="http://schemas.microsoft.com/office/powerpoint/2010/main" val="161054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13F252-43E2-4F16-A9CE-2D2FFCD6F10E}" type="slidenum">
              <a:rPr lang="zh-CN" altLang="en-US" smtClean="0"/>
              <a:t>24</a:t>
            </a:fld>
            <a:endParaRPr lang="zh-CN" altLang="en-US"/>
          </a:p>
        </p:txBody>
      </p:sp>
    </p:spTree>
    <p:extLst>
      <p:ext uri="{BB962C8B-B14F-4D97-AF65-F5344CB8AC3E}">
        <p14:creationId xmlns:p14="http://schemas.microsoft.com/office/powerpoint/2010/main" val="365498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5"/>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49149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4914900"/>
                </a:lnTo>
                <a:lnTo>
                  <a:pt x="0" y="6858000"/>
                </a:lnTo>
                <a:lnTo>
                  <a:pt x="0" y="0"/>
                </a:lnTo>
                <a:close/>
              </a:path>
            </a:pathLst>
          </a:custGeom>
          <a:gradFill>
            <a:gsLst>
              <a:gs pos="0">
                <a:srgbClr val="326698"/>
              </a:gs>
              <a:gs pos="100000">
                <a:srgbClr val="66CDC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94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49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5"/>
          <p:cNvSpPr/>
          <p:nvPr userDrawn="1"/>
        </p:nvSpPr>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49149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4914900"/>
                </a:lnTo>
                <a:lnTo>
                  <a:pt x="0" y="6858000"/>
                </a:lnTo>
                <a:lnTo>
                  <a:pt x="0" y="0"/>
                </a:lnTo>
                <a:close/>
              </a:path>
            </a:pathLst>
          </a:custGeom>
          <a:gradFill>
            <a:gsLst>
              <a:gs pos="0">
                <a:srgbClr val="0070C0"/>
              </a:gs>
              <a:gs pos="100000">
                <a:srgbClr val="00B0F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583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647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8673" y="1432673"/>
            <a:ext cx="9379171" cy="646331"/>
          </a:xfrm>
          <a:prstGeom prst="rect">
            <a:avLst/>
          </a:prstGeom>
          <a:noFill/>
        </p:spPr>
        <p:txBody>
          <a:bodyPr wrap="none" rtlCol="0">
            <a:spAutoFit/>
          </a:bodyPr>
          <a:lstStyle/>
          <a:p>
            <a:r>
              <a:rPr lang="en-US" altLang="zh-CN" sz="3600" b="1" dirty="0">
                <a:solidFill>
                  <a:schemeClr val="bg1"/>
                </a:solidFill>
                <a:latin typeface="微软雅黑 Light" panose="020B0502040204020203" pitchFamily="34" charset="-122"/>
                <a:ea typeface="微软雅黑 Light" panose="020B0502040204020203" pitchFamily="34" charset="-122"/>
              </a:rPr>
              <a:t>The</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Summaries</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of</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Technical</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Communication</a:t>
            </a:r>
            <a:endParaRPr lang="zh-CN" altLang="en-US" sz="3600" b="1" dirty="0">
              <a:solidFill>
                <a:schemeClr val="bg1"/>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3995226" y="2940784"/>
            <a:ext cx="6020972" cy="523220"/>
          </a:xfrm>
          <a:prstGeom prst="rect">
            <a:avLst/>
          </a:prstGeom>
          <a:noFill/>
        </p:spPr>
        <p:txBody>
          <a:bodyPr wrap="square" rtlCol="0">
            <a:spAutoFit/>
          </a:bodyPr>
          <a:lstStyle/>
          <a:p>
            <a:r>
              <a:rPr lang="en-US" altLang="zh-CN" sz="2800" dirty="0">
                <a:solidFill>
                  <a:schemeClr val="bg1"/>
                </a:solidFill>
                <a:latin typeface="微软雅黑 Light" panose="020B0502040204020203" pitchFamily="34" charset="-122"/>
                <a:ea typeface="微软雅黑 Light" panose="020B0502040204020203" pitchFamily="34" charset="-122"/>
              </a:rPr>
              <a:t>the</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2</a:t>
            </a:r>
            <a:r>
              <a:rPr lang="en-US" altLang="zh-CN" sz="2800" baseline="30000" dirty="0">
                <a:solidFill>
                  <a:schemeClr val="bg1"/>
                </a:solidFill>
                <a:latin typeface="微软雅黑 Light" panose="020B0502040204020203" pitchFamily="34" charset="-122"/>
                <a:ea typeface="微软雅黑 Light" panose="020B0502040204020203" pitchFamily="34" charset="-122"/>
              </a:rPr>
              <a:t>nd</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Semester</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of</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2018</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2019</a:t>
            </a:r>
            <a:r>
              <a:rPr lang="zh-CN" altLang="en-US" sz="2800" dirty="0">
                <a:solidFill>
                  <a:schemeClr val="bg1"/>
                </a:solidFill>
                <a:latin typeface="微软雅黑 Light" panose="020B0502040204020203" pitchFamily="34" charset="-122"/>
                <a:ea typeface="微软雅黑 Light" panose="020B0502040204020203" pitchFamily="34" charset="-122"/>
              </a:rPr>
              <a:t> </a:t>
            </a:r>
          </a:p>
        </p:txBody>
      </p:sp>
      <p:pic>
        <p:nvPicPr>
          <p:cNvPr id="3" name="图片 2">
            <a:extLst>
              <a:ext uri="{FF2B5EF4-FFF2-40B4-BE49-F238E27FC236}">
                <a16:creationId xmlns:a16="http://schemas.microsoft.com/office/drawing/2014/main" id="{84430D86-8BF4-FF44-96DB-009A014D1ABD}"/>
              </a:ext>
            </a:extLst>
          </p:cNvPr>
          <p:cNvPicPr>
            <a:picLocks noChangeAspect="1"/>
          </p:cNvPicPr>
          <p:nvPr/>
        </p:nvPicPr>
        <p:blipFill rotWithShape="1">
          <a:blip r:embed="rId2">
            <a:extLst>
              <a:ext uri="{28A0092B-C50C-407E-A947-70E740481C1C}">
                <a14:useLocalDpi xmlns:a14="http://schemas.microsoft.com/office/drawing/2010/main" val="0"/>
              </a:ext>
            </a:extLst>
          </a:blip>
          <a:srcRect l="18455" r="16338" b="10924"/>
          <a:stretch/>
        </p:blipFill>
        <p:spPr>
          <a:xfrm>
            <a:off x="365759" y="2356009"/>
            <a:ext cx="2883878" cy="2215991"/>
          </a:xfrm>
          <a:prstGeom prst="rect">
            <a:avLst/>
          </a:prstGeom>
        </p:spPr>
      </p:pic>
      <p:pic>
        <p:nvPicPr>
          <p:cNvPr id="5" name="图片 4">
            <a:extLst>
              <a:ext uri="{FF2B5EF4-FFF2-40B4-BE49-F238E27FC236}">
                <a16:creationId xmlns:a16="http://schemas.microsoft.com/office/drawing/2014/main" id="{FC9DE498-CA93-6F49-A31D-2B06B5A4B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667870"/>
            <a:ext cx="1828800" cy="1190130"/>
          </a:xfrm>
          <a:prstGeom prst="rect">
            <a:avLst/>
          </a:prstGeom>
        </p:spPr>
      </p:pic>
    </p:spTree>
    <p:extLst>
      <p:ext uri="{BB962C8B-B14F-4D97-AF65-F5344CB8AC3E}">
        <p14:creationId xmlns:p14="http://schemas.microsoft.com/office/powerpoint/2010/main" val="1125540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561403" y="589412"/>
            <a:ext cx="3184205"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Map</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of</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Links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427137" y="1212884"/>
            <a:ext cx="3519569" cy="45719"/>
          </a:xfrm>
          <a:prstGeom prst="roundRect">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68F7A05-7C95-8A46-A672-5869F146F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14" y="1820051"/>
            <a:ext cx="5275385" cy="3525377"/>
          </a:xfrm>
          <a:prstGeom prst="rect">
            <a:avLst/>
          </a:prstGeom>
          <a:ln>
            <a:noFill/>
          </a:ln>
          <a:effectLst>
            <a:softEdge rad="112500"/>
          </a:effectLst>
        </p:spPr>
      </p:pic>
      <p:pic>
        <p:nvPicPr>
          <p:cNvPr id="10" name="图片 9">
            <a:extLst>
              <a:ext uri="{FF2B5EF4-FFF2-40B4-BE49-F238E27FC236}">
                <a16:creationId xmlns:a16="http://schemas.microsoft.com/office/drawing/2014/main" id="{39C23227-D9FC-AF4C-979B-4E5C887E8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319" y="686816"/>
            <a:ext cx="5389881" cy="3510289"/>
          </a:xfrm>
          <a:prstGeom prst="rect">
            <a:avLst/>
          </a:prstGeom>
          <a:ln>
            <a:noFill/>
          </a:ln>
          <a:effectLst>
            <a:softEdge rad="112500"/>
          </a:effectLst>
        </p:spPr>
      </p:pic>
    </p:spTree>
    <p:extLst>
      <p:ext uri="{BB962C8B-B14F-4D97-AF65-F5344CB8AC3E}">
        <p14:creationId xmlns:p14="http://schemas.microsoft.com/office/powerpoint/2010/main" val="68565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661348" y="296106"/>
            <a:ext cx="5303375" cy="646331"/>
          </a:xfrm>
          <a:prstGeom prst="rect">
            <a:avLst/>
          </a:prstGeom>
          <a:noFill/>
        </p:spPr>
        <p:txBody>
          <a:bodyPr wrap="none" rtlCol="0">
            <a:spAutoFit/>
          </a:bodyPr>
          <a:lstStyle/>
          <a:p>
            <a:r>
              <a:rPr lang="en-US" altLang="zh-CN" sz="3600" dirty="0"/>
              <a:t>A Supplementary Guideline</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4719778" y="1045677"/>
            <a:ext cx="3519569" cy="45719"/>
          </a:xfrm>
          <a:prstGeom prst="roundRect">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2371BD8-8C58-C648-80D6-A4B35ADA2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67" y="1651345"/>
            <a:ext cx="5485322" cy="3478075"/>
          </a:xfrm>
          <a:prstGeom prst="rect">
            <a:avLst/>
          </a:prstGeom>
          <a:ln>
            <a:no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D19B712A-198C-F241-8C7D-52A298484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0" y="2509212"/>
            <a:ext cx="5966047" cy="39145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681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E0363586-E364-2444-8859-44EF83DEA6F9}"/>
              </a:ext>
            </a:extLst>
          </p:cNvPr>
          <p:cNvSpPr txBox="1">
            <a:spLocks/>
          </p:cNvSpPr>
          <p:nvPr/>
        </p:nvSpPr>
        <p:spPr>
          <a:xfrm>
            <a:off x="1889760" y="1111347"/>
            <a:ext cx="8382000" cy="4994031"/>
          </a:xfrm>
          <a:prstGeom prst="rect">
            <a:avLst/>
          </a:prstGeom>
          <a:ln w="12700">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buNone/>
            </a:pPr>
            <a:endParaRPr lang="en-US" altLang="zh-CN" sz="1000" dirty="0"/>
          </a:p>
          <a:p>
            <a:pPr>
              <a:lnSpc>
                <a:spcPts val="2800"/>
              </a:lnSpc>
            </a:pPr>
            <a:r>
              <a:rPr lang="en-US" altLang="zh-CN" sz="2400" dirty="0"/>
              <a:t>Does the identifying information adhere to your organization’s</a:t>
            </a:r>
            <a:r>
              <a:rPr lang="zh-CN" altLang="en-US" sz="2400" dirty="0"/>
              <a:t> </a:t>
            </a:r>
            <a:r>
              <a:rPr lang="en-US" altLang="zh-CN" sz="2400" dirty="0"/>
              <a:t>standards?  </a:t>
            </a:r>
          </a:p>
          <a:p>
            <a:pPr>
              <a:lnSpc>
                <a:spcPts val="2800"/>
              </a:lnSpc>
            </a:pPr>
            <a:r>
              <a:rPr lang="en-US" altLang="zh-CN" sz="2400" dirty="0"/>
              <a:t>Did you include a specific subject line? </a:t>
            </a:r>
          </a:p>
          <a:p>
            <a:pPr>
              <a:lnSpc>
                <a:spcPts val="2800"/>
              </a:lnSpc>
            </a:pPr>
            <a:r>
              <a:rPr lang="en-US" altLang="zh-CN" sz="2400" dirty="0"/>
              <a:t>Did you clearly state your purpose at the start of the</a:t>
            </a:r>
            <a:r>
              <a:rPr lang="zh-CN" altLang="en-US" sz="2400" dirty="0"/>
              <a:t> </a:t>
            </a:r>
            <a:r>
              <a:rPr lang="en-US" altLang="zh-CN" sz="2400" dirty="0"/>
              <a:t>memo? </a:t>
            </a:r>
          </a:p>
          <a:p>
            <a:pPr>
              <a:lnSpc>
                <a:spcPts val="2800"/>
              </a:lnSpc>
            </a:pPr>
            <a:r>
              <a:rPr lang="en-US" altLang="zh-CN" sz="2400" dirty="0"/>
              <a:t>Did you include informative headings to help your</a:t>
            </a:r>
            <a:r>
              <a:rPr lang="zh-CN" altLang="en-US" sz="2400" dirty="0"/>
              <a:t> </a:t>
            </a:r>
            <a:r>
              <a:rPr lang="en-US" altLang="zh-CN" sz="2400" dirty="0"/>
              <a:t>readers?  </a:t>
            </a:r>
          </a:p>
          <a:p>
            <a:pPr>
              <a:lnSpc>
                <a:spcPts val="2800"/>
              </a:lnSpc>
            </a:pPr>
            <a:r>
              <a:rPr lang="en-US" altLang="zh-CN" sz="2400" dirty="0"/>
              <a:t>If appropriate, did you summarize your message?</a:t>
            </a:r>
          </a:p>
          <a:p>
            <a:pPr>
              <a:lnSpc>
                <a:spcPts val="2800"/>
              </a:lnSpc>
            </a:pPr>
            <a:r>
              <a:rPr lang="en-US" altLang="zh-CN" sz="2400" dirty="0"/>
              <a:t>Did you provide appropriate background for the discussion?</a:t>
            </a:r>
          </a:p>
          <a:p>
            <a:pPr>
              <a:lnSpc>
                <a:spcPts val="2800"/>
              </a:lnSpc>
            </a:pPr>
            <a:r>
              <a:rPr lang="en-US" altLang="zh-CN" sz="2400" dirty="0"/>
              <a:t>Did you organize the discussion clearly?  </a:t>
            </a:r>
          </a:p>
          <a:p>
            <a:pPr>
              <a:lnSpc>
                <a:spcPts val="2800"/>
              </a:lnSpc>
            </a:pPr>
            <a:r>
              <a:rPr lang="en-US" altLang="zh-CN" sz="2400" dirty="0"/>
              <a:t>Did you highlight items requiring action? </a:t>
            </a:r>
            <a:endParaRPr lang="zh-CN" altLang="en-US" sz="2400" dirty="0"/>
          </a:p>
        </p:txBody>
      </p:sp>
      <p:sp>
        <p:nvSpPr>
          <p:cNvPr id="3" name="文本框 2">
            <a:extLst>
              <a:ext uri="{FF2B5EF4-FFF2-40B4-BE49-F238E27FC236}">
                <a16:creationId xmlns:a16="http://schemas.microsoft.com/office/drawing/2014/main" id="{36DB29C7-9781-3D46-B722-F6A4351A0D3F}"/>
              </a:ext>
            </a:extLst>
          </p:cNvPr>
          <p:cNvSpPr txBox="1"/>
          <p:nvPr/>
        </p:nvSpPr>
        <p:spPr>
          <a:xfrm>
            <a:off x="3343666" y="364343"/>
            <a:ext cx="5239971" cy="584775"/>
          </a:xfrm>
          <a:prstGeom prst="rect">
            <a:avLst/>
          </a:prstGeom>
          <a:noFill/>
        </p:spPr>
        <p:txBody>
          <a:bodyPr wrap="square" rtlCol="0">
            <a:spAutoFit/>
          </a:bodyPr>
          <a:lstStyle/>
          <a:p>
            <a:pPr algn="ctr"/>
            <a:r>
              <a:rPr lang="en-US" altLang="zh-CN" sz="3200" b="1" dirty="0">
                <a:solidFill>
                  <a:srgbClr val="FF0000"/>
                </a:solidFill>
              </a:rPr>
              <a:t>Questions for Review:</a:t>
            </a:r>
            <a:endParaRPr kumimoji="1" lang="zh-CN" altLang="en-US" sz="3200" b="1" dirty="0">
              <a:solidFill>
                <a:srgbClr val="FF0000"/>
              </a:solidFill>
            </a:endParaRPr>
          </a:p>
        </p:txBody>
      </p:sp>
    </p:spTree>
    <p:extLst>
      <p:ext uri="{BB962C8B-B14F-4D97-AF65-F5344CB8AC3E}">
        <p14:creationId xmlns:p14="http://schemas.microsoft.com/office/powerpoint/2010/main" val="3386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4353841"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836673" y="2119086"/>
            <a:ext cx="1001485" cy="100148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72977" y="2136445"/>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1"/>
          <p:cNvSpPr>
            <a:spLocks noEditPoints="1"/>
          </p:cNvSpPr>
          <p:nvPr/>
        </p:nvSpPr>
        <p:spPr bwMode="auto">
          <a:xfrm>
            <a:off x="4695044" y="2358310"/>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7143358" y="2406233"/>
            <a:ext cx="388114" cy="427190"/>
            <a:chOff x="4703763" y="1868488"/>
            <a:chExt cx="2790825" cy="3071812"/>
          </a:xfrm>
          <a:solidFill>
            <a:schemeClr val="bg1"/>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9954676" y="2364199"/>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1564496" y="3197529"/>
            <a:ext cx="1662506" cy="369332"/>
          </a:xfrm>
          <a:prstGeom prst="rect">
            <a:avLst/>
          </a:prstGeom>
          <a:noFill/>
        </p:spPr>
        <p:txBody>
          <a:bodyPr wrap="none" rtlCol="0">
            <a:spAutoFit/>
          </a:bodyPr>
          <a:lstStyle/>
          <a:p>
            <a:r>
              <a:rPr lang="en-US" altLang="zh-CN" dirty="0">
                <a:solidFill>
                  <a:schemeClr val="bg1">
                    <a:lumMod val="75000"/>
                  </a:schemeClr>
                </a:solidFill>
              </a:rPr>
              <a:t>Emails</a:t>
            </a:r>
            <a:r>
              <a:rPr lang="zh-CN" altLang="en-US" dirty="0">
                <a:solidFill>
                  <a:schemeClr val="bg1">
                    <a:lumMod val="75000"/>
                  </a:schemeClr>
                </a:solidFill>
              </a:rPr>
              <a:t> </a:t>
            </a:r>
            <a:r>
              <a:rPr lang="en-US" altLang="zh-CN" dirty="0">
                <a:solidFill>
                  <a:schemeClr val="bg1">
                    <a:lumMod val="75000"/>
                  </a:schemeClr>
                </a:solidFill>
              </a:rPr>
              <a:t>for</a:t>
            </a:r>
            <a:r>
              <a:rPr lang="zh-CN" altLang="en-US" dirty="0">
                <a:solidFill>
                  <a:schemeClr val="bg1">
                    <a:lumMod val="75000"/>
                  </a:schemeClr>
                </a:solidFill>
              </a:rPr>
              <a:t> </a:t>
            </a:r>
            <a:r>
              <a:rPr lang="en-US" altLang="zh-CN" dirty="0">
                <a:solidFill>
                  <a:schemeClr val="bg1">
                    <a:lumMod val="75000"/>
                  </a:schemeClr>
                </a:solidFill>
              </a:rPr>
              <a:t>Work</a:t>
            </a:r>
            <a:endParaRPr lang="zh-CN" altLang="en-US" dirty="0">
              <a:solidFill>
                <a:schemeClr val="bg1">
                  <a:lumMod val="75000"/>
                </a:schemeClr>
              </a:solidFill>
            </a:endParaRPr>
          </a:p>
        </p:txBody>
      </p:sp>
      <p:sp>
        <p:nvSpPr>
          <p:cNvPr id="56" name="文本框 55"/>
          <p:cNvSpPr txBox="1"/>
          <p:nvPr/>
        </p:nvSpPr>
        <p:spPr>
          <a:xfrm>
            <a:off x="3982324" y="3175129"/>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6116239" y="3159901"/>
            <a:ext cx="2881815" cy="369332"/>
          </a:xfrm>
          <a:prstGeom prst="rect">
            <a:avLst/>
          </a:prstGeom>
          <a:noFill/>
        </p:spPr>
        <p:txBody>
          <a:bodyPr wrap="none" rtlCol="0">
            <a:spAutoFit/>
          </a:bodyPr>
          <a:lstStyle/>
          <a:p>
            <a:r>
              <a:rPr lang="en-US" altLang="zh-CN" b="1" dirty="0">
                <a:solidFill>
                  <a:srgbClr val="00B050"/>
                </a:solidFill>
              </a:rPr>
              <a:t>Résumés for Job Application</a:t>
            </a:r>
            <a:endParaRPr lang="zh-CN" altLang="en-US" b="1" dirty="0">
              <a:solidFill>
                <a:srgbClr val="00B050"/>
              </a:solidFill>
            </a:endParaRPr>
          </a:p>
        </p:txBody>
      </p:sp>
      <p:sp>
        <p:nvSpPr>
          <p:cNvPr id="58" name="文本框 57"/>
          <p:cNvSpPr txBox="1"/>
          <p:nvPr/>
        </p:nvSpPr>
        <p:spPr>
          <a:xfrm>
            <a:off x="8998054" y="3198878"/>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63" name="椭圆 62"/>
          <p:cNvSpPr/>
          <p:nvPr/>
        </p:nvSpPr>
        <p:spPr>
          <a:xfrm>
            <a:off x="1895007"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56632" y="2380710"/>
            <a:ext cx="478235" cy="478235"/>
          </a:xfrm>
          <a:prstGeom prst="rect">
            <a:avLst/>
          </a:prstGeom>
        </p:spPr>
      </p:pic>
      <p:sp>
        <p:nvSpPr>
          <p:cNvPr id="65" name="直角三角形 64"/>
          <p:cNvSpPr/>
          <p:nvPr/>
        </p:nvSpPr>
        <p:spPr>
          <a:xfrm flipH="1">
            <a:off x="0" y="5522973"/>
            <a:ext cx="12192000"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C3278D18-EFBB-5A44-9B11-881C355D4BE0}"/>
              </a:ext>
            </a:extLst>
          </p:cNvPr>
          <p:cNvSpPr txBox="1"/>
          <p:nvPr/>
        </p:nvSpPr>
        <p:spPr>
          <a:xfrm>
            <a:off x="6114800" y="3653877"/>
            <a:ext cx="2833343" cy="1424942"/>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Professional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Skills</a:t>
            </a: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Cultural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Study</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Ethical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Research</a:t>
            </a:r>
            <a:endParaRPr lang="zh-CN" altLang="en-US" sz="2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6814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7529" y="239193"/>
            <a:ext cx="435696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Professional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Skills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flipV="1">
            <a:off x="5041763" y="909342"/>
            <a:ext cx="2266346"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7279" y="1373585"/>
            <a:ext cx="2512939" cy="558020"/>
          </a:xfrm>
          <a:prstGeom prst="roundRect">
            <a:avLst>
              <a:gd name="adj" fmla="val 50000"/>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Light" panose="020B0502040204020203" pitchFamily="34" charset="-122"/>
                <a:ea typeface="微软雅黑 Light" panose="020B0502040204020203" pitchFamily="34" charset="-122"/>
              </a:rPr>
              <a:t>Preparation</a:t>
            </a:r>
            <a:endParaRPr lang="zh-CN" altLang="en-US" sz="2400" b="1" dirty="0">
              <a:latin typeface="微软雅黑 Light" panose="020B0502040204020203" pitchFamily="34" charset="-122"/>
              <a:ea typeface="微软雅黑 Light" panose="020B0502040204020203" pitchFamily="34" charset="-122"/>
            </a:endParaRPr>
          </a:p>
        </p:txBody>
      </p:sp>
      <p:grpSp>
        <p:nvGrpSpPr>
          <p:cNvPr id="20" name="组合 19"/>
          <p:cNvGrpSpPr/>
          <p:nvPr/>
        </p:nvGrpSpPr>
        <p:grpSpPr>
          <a:xfrm>
            <a:off x="2261436" y="3566427"/>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9852365" y="3474844"/>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6BD8FEE4-097F-234C-97E4-C7C1C4BCD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219" y="2023188"/>
            <a:ext cx="5590052" cy="3893886"/>
          </a:xfrm>
          <a:prstGeom prst="rect">
            <a:avLst/>
          </a:prstGeom>
        </p:spPr>
      </p:pic>
    </p:spTree>
    <p:extLst>
      <p:ext uri="{BB962C8B-B14F-4D97-AF65-F5344CB8AC3E}">
        <p14:creationId xmlns:p14="http://schemas.microsoft.com/office/powerpoint/2010/main" val="3797585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7528" y="239193"/>
            <a:ext cx="435696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Professional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Skills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flipV="1">
            <a:off x="4989150" y="908442"/>
            <a:ext cx="2361828"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437332" y="1342817"/>
            <a:ext cx="4786712" cy="50896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Light" panose="020B0502040204020203" pitchFamily="34" charset="-122"/>
                <a:ea typeface="微软雅黑 Light" panose="020B0502040204020203" pitchFamily="34" charset="-122"/>
              </a:rPr>
              <a:t>Professional</a:t>
            </a:r>
            <a:r>
              <a:rPr lang="zh-CN" altLang="en-US" sz="2000" b="1" dirty="0">
                <a:solidFill>
                  <a:schemeClr val="bg1"/>
                </a:solidFill>
                <a:latin typeface="微软雅黑 Light" panose="020B0502040204020203" pitchFamily="34" charset="-122"/>
                <a:ea typeface="微软雅黑 Light" panose="020B0502040204020203" pitchFamily="34" charset="-122"/>
              </a:rPr>
              <a:t> </a:t>
            </a:r>
            <a:r>
              <a:rPr lang="en-US" altLang="zh-CN" sz="2000" b="1" dirty="0">
                <a:solidFill>
                  <a:schemeClr val="bg1"/>
                </a:solidFill>
                <a:latin typeface="微软雅黑 Light" panose="020B0502040204020203" pitchFamily="34" charset="-122"/>
                <a:ea typeface="微软雅黑 Light" panose="020B0502040204020203" pitchFamily="34" charset="-122"/>
              </a:rPr>
              <a:t>Appearance</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185DA069-41F7-2745-B44C-98CF71DC1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332" y="2309071"/>
            <a:ext cx="4421374" cy="2632824"/>
          </a:xfrm>
          <a:prstGeom prst="rect">
            <a:avLst/>
          </a:prstGeom>
        </p:spPr>
      </p:pic>
      <p:pic>
        <p:nvPicPr>
          <p:cNvPr id="11" name="图片 10">
            <a:extLst>
              <a:ext uri="{FF2B5EF4-FFF2-40B4-BE49-F238E27FC236}">
                <a16:creationId xmlns:a16="http://schemas.microsoft.com/office/drawing/2014/main" id="{FF179E98-623F-954A-B338-DE115A5EC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044" y="2331821"/>
            <a:ext cx="4335312" cy="2613116"/>
          </a:xfrm>
          <a:prstGeom prst="rect">
            <a:avLst/>
          </a:prstGeom>
        </p:spPr>
      </p:pic>
    </p:spTree>
    <p:extLst>
      <p:ext uri="{BB962C8B-B14F-4D97-AF65-F5344CB8AC3E}">
        <p14:creationId xmlns:p14="http://schemas.microsoft.com/office/powerpoint/2010/main" val="124249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4" name="圆角矩形 3"/>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338665" y="1258207"/>
            <a:ext cx="5055472" cy="942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Light" panose="020B0502040204020203" pitchFamily="34" charset="-122"/>
                <a:ea typeface="微软雅黑 Light" panose="020B0502040204020203" pitchFamily="34" charset="-122"/>
              </a:rPr>
              <a:t>Types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of</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 Résumés</a:t>
            </a:r>
            <a:r>
              <a:rPr lang="zh-CN" altLang="en-US" sz="2400" b="1" dirty="0">
                <a:solidFill>
                  <a:schemeClr val="bg1"/>
                </a:solidFill>
                <a:latin typeface="微软雅黑 Light" panose="020B0502040204020203" pitchFamily="34" charset="-122"/>
                <a:ea typeface="微软雅黑 Light" panose="020B0502040204020203" pitchFamily="34" charset="-122"/>
              </a:rPr>
              <a:t> </a:t>
            </a:r>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圆角矩形 23">
            <a:extLst>
              <a:ext uri="{FF2B5EF4-FFF2-40B4-BE49-F238E27FC236}">
                <a16:creationId xmlns:a16="http://schemas.microsoft.com/office/drawing/2014/main" id="{359ECE7F-DD7F-2D41-9B10-4787404B297C}"/>
              </a:ext>
            </a:extLst>
          </p:cNvPr>
          <p:cNvSpPr/>
          <p:nvPr/>
        </p:nvSpPr>
        <p:spPr>
          <a:xfrm>
            <a:off x="2310528" y="2833665"/>
            <a:ext cx="7466518" cy="97553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Basic</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Elements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of</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Chronological</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Résumé</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26" name="圆角矩形 25">
            <a:extLst>
              <a:ext uri="{FF2B5EF4-FFF2-40B4-BE49-F238E27FC236}">
                <a16:creationId xmlns:a16="http://schemas.microsoft.com/office/drawing/2014/main" id="{858F03CD-304C-F845-A3DE-E1A00B6E8425}"/>
              </a:ext>
            </a:extLst>
          </p:cNvPr>
          <p:cNvSpPr/>
          <p:nvPr/>
        </p:nvSpPr>
        <p:spPr>
          <a:xfrm>
            <a:off x="2310528" y="4379654"/>
            <a:ext cx="7466518" cy="94698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微软雅黑 Light" panose="020B0502040204020203" pitchFamily="34" charset="-122"/>
                <a:ea typeface="微软雅黑 Light" panose="020B0502040204020203" pitchFamily="34" charset="-122"/>
              </a:rPr>
              <a:t>Differences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between the</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Chronological</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Résumé</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and</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 Skills Résumé</a:t>
            </a:r>
            <a:r>
              <a:rPr lang="zh-CN" altLang="en-US" sz="2400" b="1" dirty="0">
                <a:solidFill>
                  <a:schemeClr val="bg1"/>
                </a:solidFill>
                <a:latin typeface="微软雅黑 Light" panose="020B0502040204020203" pitchFamily="34" charset="-122"/>
                <a:ea typeface="微软雅黑 Light" panose="020B0502040204020203" pitchFamily="34" charset="-122"/>
              </a:rPr>
              <a:t> </a:t>
            </a:r>
          </a:p>
        </p:txBody>
      </p:sp>
      <p:pic>
        <p:nvPicPr>
          <p:cNvPr id="13" name="图片 12">
            <a:extLst>
              <a:ext uri="{FF2B5EF4-FFF2-40B4-BE49-F238E27FC236}">
                <a16:creationId xmlns:a16="http://schemas.microsoft.com/office/drawing/2014/main" id="{C5AF5AC7-7782-4848-AAB6-D425C7B9A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998" y="3066621"/>
            <a:ext cx="617060" cy="509625"/>
          </a:xfrm>
          <a:prstGeom prst="rect">
            <a:avLst/>
          </a:prstGeom>
        </p:spPr>
      </p:pic>
      <p:pic>
        <p:nvPicPr>
          <p:cNvPr id="5" name="图片 4">
            <a:extLst>
              <a:ext uri="{FF2B5EF4-FFF2-40B4-BE49-F238E27FC236}">
                <a16:creationId xmlns:a16="http://schemas.microsoft.com/office/drawing/2014/main" id="{1205BCAC-C01A-5C40-8C9A-0D2DA0F5C6A7}"/>
              </a:ext>
            </a:extLst>
          </p:cNvPr>
          <p:cNvPicPr>
            <a:picLocks noChangeAspect="1"/>
          </p:cNvPicPr>
          <p:nvPr/>
        </p:nvPicPr>
        <p:blipFill rotWithShape="1">
          <a:blip r:embed="rId3">
            <a:extLst>
              <a:ext uri="{28A0092B-C50C-407E-A947-70E740481C1C}">
                <a14:useLocalDpi xmlns:a14="http://schemas.microsoft.com/office/drawing/2010/main" val="0"/>
              </a:ext>
            </a:extLst>
          </a:blip>
          <a:srcRect b="6666"/>
          <a:stretch/>
        </p:blipFill>
        <p:spPr>
          <a:xfrm>
            <a:off x="8786926" y="99210"/>
            <a:ext cx="2883529" cy="2289608"/>
          </a:xfrm>
          <a:prstGeom prst="rect">
            <a:avLst/>
          </a:prstGeom>
        </p:spPr>
      </p:pic>
    </p:spTree>
    <p:extLst>
      <p:ext uri="{BB962C8B-B14F-4D97-AF65-F5344CB8AC3E}">
        <p14:creationId xmlns:p14="http://schemas.microsoft.com/office/powerpoint/2010/main" val="3490133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34467" y="239193"/>
            <a:ext cx="6429517"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Cultural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and</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Ethical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Notes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4" name="圆角矩形 3"/>
          <p:cNvSpPr/>
          <p:nvPr/>
        </p:nvSpPr>
        <p:spPr>
          <a:xfrm>
            <a:off x="4440453" y="885524"/>
            <a:ext cx="3486465"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a:extLst>
              <a:ext uri="{FF2B5EF4-FFF2-40B4-BE49-F238E27FC236}">
                <a16:creationId xmlns:a16="http://schemas.microsoft.com/office/drawing/2014/main" id="{EE9BA313-37F9-3F47-B93D-0C00A1FBACC5}"/>
              </a:ext>
            </a:extLst>
          </p:cNvPr>
          <p:cNvSpPr txBox="1"/>
          <p:nvPr/>
        </p:nvSpPr>
        <p:spPr>
          <a:xfrm>
            <a:off x="2361035" y="2917516"/>
            <a:ext cx="7469944" cy="584775"/>
          </a:xfrm>
          <a:prstGeom prst="rect">
            <a:avLst/>
          </a:prstGeom>
          <a:noFill/>
        </p:spPr>
        <p:txBody>
          <a:bodyPr wrap="square" rtlCol="0">
            <a:spAutoFit/>
          </a:bodyPr>
          <a:lstStyle/>
          <a:p>
            <a:r>
              <a:rPr lang="en-US" altLang="zh-CN" sz="3200" dirty="0"/>
              <a:t>Writing Honest Job-application Materials</a:t>
            </a:r>
            <a:endParaRPr kumimoji="1" lang="zh-CN" altLang="en-US" sz="3200" dirty="0"/>
          </a:p>
        </p:txBody>
      </p:sp>
      <p:sp>
        <p:nvSpPr>
          <p:cNvPr id="25" name="文本框 24">
            <a:extLst>
              <a:ext uri="{FF2B5EF4-FFF2-40B4-BE49-F238E27FC236}">
                <a16:creationId xmlns:a16="http://schemas.microsoft.com/office/drawing/2014/main" id="{0E676F90-6455-F747-9092-D0761243AC1C}"/>
              </a:ext>
            </a:extLst>
          </p:cNvPr>
          <p:cNvSpPr txBox="1"/>
          <p:nvPr/>
        </p:nvSpPr>
        <p:spPr>
          <a:xfrm>
            <a:off x="3275902" y="4300105"/>
            <a:ext cx="5837158" cy="584775"/>
          </a:xfrm>
          <a:prstGeom prst="rect">
            <a:avLst/>
          </a:prstGeom>
          <a:noFill/>
        </p:spPr>
        <p:txBody>
          <a:bodyPr wrap="square" rtlCol="0">
            <a:spAutoFit/>
          </a:bodyPr>
          <a:lstStyle/>
          <a:p>
            <a:r>
              <a:rPr lang="en-US" altLang="zh-CN" sz="3200" dirty="0"/>
              <a:t>Misconducts</a:t>
            </a:r>
            <a:r>
              <a:rPr lang="zh-CN" altLang="en-US" sz="3200" dirty="0"/>
              <a:t> </a:t>
            </a:r>
            <a:r>
              <a:rPr lang="en-US" altLang="zh-CN" sz="3200" dirty="0"/>
              <a:t>and</a:t>
            </a:r>
            <a:r>
              <a:rPr lang="zh-CN" altLang="en-US" sz="3200" dirty="0"/>
              <a:t> </a:t>
            </a:r>
            <a:r>
              <a:rPr lang="en-US" altLang="zh-CN" sz="3200" dirty="0"/>
              <a:t>Consequences</a:t>
            </a:r>
            <a:r>
              <a:rPr lang="zh-CN" altLang="en-US" sz="3200" dirty="0"/>
              <a:t> </a:t>
            </a:r>
            <a:endParaRPr kumimoji="1" lang="zh-CN" altLang="en-US" sz="3200" dirty="0"/>
          </a:p>
        </p:txBody>
      </p:sp>
      <p:sp>
        <p:nvSpPr>
          <p:cNvPr id="26" name="文本框 25">
            <a:extLst>
              <a:ext uri="{FF2B5EF4-FFF2-40B4-BE49-F238E27FC236}">
                <a16:creationId xmlns:a16="http://schemas.microsoft.com/office/drawing/2014/main" id="{C05D15F2-CC1D-0D4E-9E09-54E72CB72F0F}"/>
              </a:ext>
            </a:extLst>
          </p:cNvPr>
          <p:cNvSpPr txBox="1"/>
          <p:nvPr/>
        </p:nvSpPr>
        <p:spPr>
          <a:xfrm>
            <a:off x="3275902" y="1553724"/>
            <a:ext cx="5640210" cy="584775"/>
          </a:xfrm>
          <a:prstGeom prst="rect">
            <a:avLst/>
          </a:prstGeom>
          <a:noFill/>
        </p:spPr>
        <p:txBody>
          <a:bodyPr wrap="square" rtlCol="0">
            <a:spAutoFit/>
          </a:bodyPr>
          <a:lstStyle/>
          <a:p>
            <a:r>
              <a:rPr lang="en-US" altLang="zh-CN" sz="3200" dirty="0"/>
              <a:t>Understanding</a:t>
            </a:r>
            <a:r>
              <a:rPr lang="zh-CN" altLang="en-US" sz="3200" dirty="0"/>
              <a:t> </a:t>
            </a:r>
            <a:r>
              <a:rPr lang="en-US" altLang="zh-CN" sz="3200" dirty="0"/>
              <a:t>of</a:t>
            </a:r>
            <a:r>
              <a:rPr lang="zh-CN" altLang="en-US" sz="3200" dirty="0"/>
              <a:t> </a:t>
            </a:r>
            <a:r>
              <a:rPr lang="en-US" altLang="zh-CN" sz="3200" dirty="0"/>
              <a:t>Honesty</a:t>
            </a:r>
            <a:endParaRPr kumimoji="1" lang="zh-CN" altLang="en-US" sz="3200" dirty="0"/>
          </a:p>
        </p:txBody>
      </p:sp>
      <p:pic>
        <p:nvPicPr>
          <p:cNvPr id="6" name="图片 5">
            <a:extLst>
              <a:ext uri="{FF2B5EF4-FFF2-40B4-BE49-F238E27FC236}">
                <a16:creationId xmlns:a16="http://schemas.microsoft.com/office/drawing/2014/main" id="{E349DBEE-7809-BF45-B745-07863B78C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 y="0"/>
            <a:ext cx="2857500" cy="2806700"/>
          </a:xfrm>
          <a:prstGeom prst="rect">
            <a:avLst/>
          </a:prstGeom>
        </p:spPr>
      </p:pic>
    </p:spTree>
    <p:extLst>
      <p:ext uri="{BB962C8B-B14F-4D97-AF65-F5344CB8AC3E}">
        <p14:creationId xmlns:p14="http://schemas.microsoft.com/office/powerpoint/2010/main" val="357661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E7FBE242-1C6E-F741-8C9E-6E1FE2574B2A}"/>
              </a:ext>
            </a:extLst>
          </p:cNvPr>
          <p:cNvSpPr txBox="1">
            <a:spLocks/>
          </p:cNvSpPr>
          <p:nvPr/>
        </p:nvSpPr>
        <p:spPr>
          <a:xfrm>
            <a:off x="604373" y="981482"/>
            <a:ext cx="5239971" cy="5428305"/>
          </a:xfrm>
          <a:prstGeom prst="rect">
            <a:avLst/>
          </a:prstGeom>
          <a:ln w="12700">
            <a:solidFill>
              <a:srgbClr val="00B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1800" dirty="0"/>
          </a:p>
          <a:p>
            <a:r>
              <a:rPr lang="zh-CN" altLang="en-US" sz="2000" dirty="0"/>
              <a:t>Does the résumé have a professional appearance, with generous margins, a balanced layout, adequate white space, and effective indentation?</a:t>
            </a:r>
          </a:p>
          <a:p>
            <a:r>
              <a:rPr lang="zh-CN" altLang="en-US" sz="2000" dirty="0"/>
              <a:t>Is the résumé honest?</a:t>
            </a:r>
          </a:p>
          <a:p>
            <a:r>
              <a:rPr lang="zh-CN" altLang="en-US" sz="2000" dirty="0"/>
              <a:t>Does the identifying information contain your name, address(es), phone number(s), and e-mail address(es)? </a:t>
            </a:r>
          </a:p>
          <a:p>
            <a:r>
              <a:rPr lang="zh-CN" altLang="en-US" sz="2000" dirty="0"/>
              <a:t>Does the résumé include a clear statement of your job objectives or a summary of your qualifications?</a:t>
            </a:r>
          </a:p>
          <a:p>
            <a:r>
              <a:rPr lang="zh-CN" altLang="en-US" sz="2000" dirty="0"/>
              <a:t>Does the education section include your degree, your institution and its location, and your (anticipated) date of graduation, as well as any other information that will help a reader appreciate your qualifications? </a:t>
            </a:r>
            <a:r>
              <a:rPr lang="zh-CN" altLang="en-US" sz="1800" dirty="0"/>
              <a:t> </a:t>
            </a:r>
          </a:p>
        </p:txBody>
      </p:sp>
      <p:sp>
        <p:nvSpPr>
          <p:cNvPr id="3" name="内容占位符 2">
            <a:extLst>
              <a:ext uri="{FF2B5EF4-FFF2-40B4-BE49-F238E27FC236}">
                <a16:creationId xmlns:a16="http://schemas.microsoft.com/office/drawing/2014/main" id="{9E975F36-796D-194A-91CB-1369B7221096}"/>
              </a:ext>
            </a:extLst>
          </p:cNvPr>
          <p:cNvSpPr txBox="1">
            <a:spLocks/>
          </p:cNvSpPr>
          <p:nvPr/>
        </p:nvSpPr>
        <p:spPr>
          <a:xfrm>
            <a:off x="5844344" y="989623"/>
            <a:ext cx="5805789" cy="5420164"/>
          </a:xfrm>
          <a:prstGeom prst="rect">
            <a:avLst/>
          </a:prstGeom>
          <a:ln w="12700">
            <a:solidFill>
              <a:srgbClr val="00B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p>
          <a:p>
            <a:r>
              <a:rPr lang="zh-CN" altLang="en-US" sz="2000" dirty="0"/>
              <a:t>Does the employment section include, for each job, the dates of employment, the organization</a:t>
            </a:r>
            <a:r>
              <a:rPr lang="en-US" altLang="zh-CN" sz="2000" dirty="0"/>
              <a:t>'</a:t>
            </a:r>
            <a:r>
              <a:rPr lang="zh-CN" altLang="en-US" sz="2000" dirty="0"/>
              <a:t>s name and location, and (if you are writing a chronological résumé) your position or title, as well as a description of your duties and accomplishments?  </a:t>
            </a:r>
          </a:p>
          <a:p>
            <a:r>
              <a:rPr lang="zh-CN" altLang="en-US" sz="2000" dirty="0"/>
              <a:t>Does the interests-and-activities section include relevant hobbies or activities, including extracurricular interests?  </a:t>
            </a:r>
          </a:p>
          <a:p>
            <a:r>
              <a:rPr lang="zh-CN" altLang="en-US" sz="2000" dirty="0"/>
              <a:t>Does the references section include the names, job titles, organizations, mailing addresses, and phone numbers of three or four references?  </a:t>
            </a:r>
          </a:p>
          <a:p>
            <a:r>
              <a:rPr lang="zh-CN" altLang="en-US" sz="2000" dirty="0"/>
              <a:t>Does the résumé include any other appropriate sections, such as skills and abilities, military service, language abilities, or willingness to relocate? </a:t>
            </a:r>
          </a:p>
        </p:txBody>
      </p:sp>
      <p:sp>
        <p:nvSpPr>
          <p:cNvPr id="4" name="文本框 3">
            <a:extLst>
              <a:ext uri="{FF2B5EF4-FFF2-40B4-BE49-F238E27FC236}">
                <a16:creationId xmlns:a16="http://schemas.microsoft.com/office/drawing/2014/main" id="{EE9353F4-1E30-5747-971F-8E804D664A53}"/>
              </a:ext>
            </a:extLst>
          </p:cNvPr>
          <p:cNvSpPr txBox="1"/>
          <p:nvPr/>
        </p:nvSpPr>
        <p:spPr>
          <a:xfrm>
            <a:off x="3371801" y="294005"/>
            <a:ext cx="5239971" cy="584775"/>
          </a:xfrm>
          <a:prstGeom prst="rect">
            <a:avLst/>
          </a:prstGeom>
          <a:noFill/>
        </p:spPr>
        <p:txBody>
          <a:bodyPr wrap="square" rtlCol="0">
            <a:spAutoFit/>
          </a:bodyPr>
          <a:lstStyle/>
          <a:p>
            <a:pPr algn="ctr"/>
            <a:r>
              <a:rPr lang="en-US" altLang="zh-CN" sz="3200" b="1" dirty="0">
                <a:solidFill>
                  <a:srgbClr val="00B050"/>
                </a:solidFill>
              </a:rPr>
              <a:t>Questions for Review:</a:t>
            </a:r>
            <a:endParaRPr kumimoji="1" lang="zh-CN" altLang="en-US" sz="3200" b="1" dirty="0">
              <a:solidFill>
                <a:srgbClr val="00B050"/>
              </a:solidFill>
            </a:endParaRPr>
          </a:p>
        </p:txBody>
      </p:sp>
    </p:spTree>
    <p:extLst>
      <p:ext uri="{BB962C8B-B14F-4D97-AF65-F5344CB8AC3E}">
        <p14:creationId xmlns:p14="http://schemas.microsoft.com/office/powerpoint/2010/main" val="138122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4353841"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42615" y="2136445"/>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861950" y="2205723"/>
            <a:ext cx="1001485" cy="100148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1"/>
          <p:cNvSpPr>
            <a:spLocks noEditPoints="1"/>
          </p:cNvSpPr>
          <p:nvPr/>
        </p:nvSpPr>
        <p:spPr bwMode="auto">
          <a:xfrm>
            <a:off x="4695044" y="2358310"/>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6949300" y="2431755"/>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10143649" y="2403677"/>
            <a:ext cx="438086" cy="545976"/>
            <a:chOff x="4706938" y="1582738"/>
            <a:chExt cx="2984501" cy="3719513"/>
          </a:xfrm>
          <a:solidFill>
            <a:schemeClr val="bg1"/>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1784043" y="3197529"/>
            <a:ext cx="1662506" cy="369332"/>
          </a:xfrm>
          <a:prstGeom prst="rect">
            <a:avLst/>
          </a:prstGeom>
          <a:noFill/>
        </p:spPr>
        <p:txBody>
          <a:bodyPr wrap="none" rtlCol="0">
            <a:spAutoFit/>
          </a:bodyPr>
          <a:lstStyle/>
          <a:p>
            <a:r>
              <a:rPr lang="en-US" altLang="zh-CN" dirty="0">
                <a:solidFill>
                  <a:schemeClr val="bg1">
                    <a:lumMod val="85000"/>
                  </a:schemeClr>
                </a:solidFill>
              </a:rPr>
              <a:t>Emails</a:t>
            </a:r>
            <a:r>
              <a:rPr lang="zh-CN" altLang="en-US" dirty="0">
                <a:solidFill>
                  <a:schemeClr val="bg1">
                    <a:lumMod val="85000"/>
                  </a:schemeClr>
                </a:solidFill>
              </a:rPr>
              <a:t> </a:t>
            </a:r>
            <a:r>
              <a:rPr lang="en-US" altLang="zh-CN" dirty="0">
                <a:solidFill>
                  <a:schemeClr val="bg1">
                    <a:lumMod val="85000"/>
                  </a:schemeClr>
                </a:solidFill>
              </a:rPr>
              <a:t>for</a:t>
            </a:r>
            <a:r>
              <a:rPr lang="zh-CN" altLang="en-US" dirty="0">
                <a:solidFill>
                  <a:schemeClr val="bg1">
                    <a:lumMod val="85000"/>
                  </a:schemeClr>
                </a:solidFill>
              </a:rPr>
              <a:t> </a:t>
            </a:r>
            <a:r>
              <a:rPr lang="en-US" altLang="zh-CN" dirty="0">
                <a:solidFill>
                  <a:schemeClr val="bg1">
                    <a:lumMod val="85000"/>
                  </a:schemeClr>
                </a:solidFill>
              </a:rPr>
              <a:t>Work</a:t>
            </a:r>
            <a:endParaRPr lang="zh-CN" altLang="en-US" dirty="0">
              <a:solidFill>
                <a:schemeClr val="bg1">
                  <a:lumMod val="85000"/>
                </a:schemeClr>
              </a:solidFill>
            </a:endParaRPr>
          </a:p>
        </p:txBody>
      </p:sp>
      <p:sp>
        <p:nvSpPr>
          <p:cNvPr id="56" name="文本框 55"/>
          <p:cNvSpPr txBox="1"/>
          <p:nvPr/>
        </p:nvSpPr>
        <p:spPr>
          <a:xfrm>
            <a:off x="3982324" y="3219332"/>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6041591" y="3241926"/>
            <a:ext cx="2826287"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8867878" y="3224567"/>
            <a:ext cx="3242554" cy="369332"/>
          </a:xfrm>
          <a:prstGeom prst="rect">
            <a:avLst/>
          </a:prstGeom>
          <a:noFill/>
        </p:spPr>
        <p:txBody>
          <a:bodyPr wrap="none" rtlCol="0">
            <a:spAutoFit/>
          </a:bodyPr>
          <a:lstStyle/>
          <a:p>
            <a:r>
              <a:rPr lang="en-US" altLang="zh-CN" b="1" dirty="0">
                <a:solidFill>
                  <a:srgbClr val="00B0F0"/>
                </a:solidFill>
              </a:rPr>
              <a:t>Instructions</a:t>
            </a:r>
            <a:r>
              <a:rPr lang="zh-CN" altLang="en-US" b="1" dirty="0">
                <a:solidFill>
                  <a:srgbClr val="00B0F0"/>
                </a:solidFill>
              </a:rPr>
              <a:t> </a:t>
            </a:r>
            <a:r>
              <a:rPr lang="en-US" altLang="zh-CN" b="1" dirty="0">
                <a:solidFill>
                  <a:srgbClr val="00B0F0"/>
                </a:solidFill>
              </a:rPr>
              <a:t>and</a:t>
            </a:r>
            <a:r>
              <a:rPr lang="zh-CN" altLang="en-US" b="1" dirty="0">
                <a:solidFill>
                  <a:srgbClr val="00B0F0"/>
                </a:solidFill>
              </a:rPr>
              <a:t> </a:t>
            </a:r>
            <a:r>
              <a:rPr lang="en-US" altLang="zh-CN" b="1" dirty="0">
                <a:solidFill>
                  <a:srgbClr val="00B0F0"/>
                </a:solidFill>
              </a:rPr>
              <a:t>User’s</a:t>
            </a:r>
            <a:r>
              <a:rPr lang="zh-CN" altLang="en-US" b="1" dirty="0">
                <a:solidFill>
                  <a:srgbClr val="00B0F0"/>
                </a:solidFill>
              </a:rPr>
              <a:t> </a:t>
            </a:r>
            <a:r>
              <a:rPr lang="en-US" altLang="zh-CN" b="1" dirty="0">
                <a:solidFill>
                  <a:srgbClr val="00B0F0"/>
                </a:solidFill>
              </a:rPr>
              <a:t>Manuals</a:t>
            </a:r>
            <a:endParaRPr lang="zh-CN" altLang="en-US" b="1" dirty="0">
              <a:solidFill>
                <a:srgbClr val="00B0F0"/>
              </a:solidFill>
            </a:endParaRPr>
          </a:p>
        </p:txBody>
      </p:sp>
      <p:sp>
        <p:nvSpPr>
          <p:cNvPr id="63" name="椭圆 62"/>
          <p:cNvSpPr/>
          <p:nvPr/>
        </p:nvSpPr>
        <p:spPr>
          <a:xfrm>
            <a:off x="1895007"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56632" y="2380710"/>
            <a:ext cx="478235" cy="478235"/>
          </a:xfrm>
          <a:prstGeom prst="rect">
            <a:avLst/>
          </a:prstGeom>
        </p:spPr>
      </p:pic>
      <p:sp>
        <p:nvSpPr>
          <p:cNvPr id="65" name="直角三角形 64"/>
          <p:cNvSpPr/>
          <p:nvPr/>
        </p:nvSpPr>
        <p:spPr>
          <a:xfrm flipH="1">
            <a:off x="0" y="5522973"/>
            <a:ext cx="12192000"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21262992-0CCB-284E-98BE-491BB291EAF0}"/>
              </a:ext>
            </a:extLst>
          </p:cNvPr>
          <p:cNvSpPr txBox="1"/>
          <p:nvPr/>
        </p:nvSpPr>
        <p:spPr>
          <a:xfrm>
            <a:off x="9165063" y="3738378"/>
            <a:ext cx="2833343" cy="1424942"/>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Professional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Skills</a:t>
            </a: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Cultural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Study</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Ethical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Research</a:t>
            </a:r>
            <a:endParaRPr lang="zh-CN" altLang="en-US" sz="2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8818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0" y="0"/>
            <a:ext cx="12192000" cy="6875384"/>
          </a:xfrm>
          <a:prstGeom prst="rect">
            <a:avLst/>
          </a:prstGeom>
        </p:spPr>
      </p:pic>
      <p:sp>
        <p:nvSpPr>
          <p:cNvPr id="30" name="文本框 29"/>
          <p:cNvSpPr txBox="1"/>
          <p:nvPr/>
        </p:nvSpPr>
        <p:spPr>
          <a:xfrm>
            <a:off x="4120832" y="799265"/>
            <a:ext cx="4278992" cy="646331"/>
          </a:xfrm>
          <a:prstGeom prst="rect">
            <a:avLst/>
          </a:prstGeom>
          <a:noFill/>
        </p:spPr>
        <p:txBody>
          <a:bodyPr wrap="non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Learning</a:t>
            </a:r>
            <a:r>
              <a:rPr lang="zh-CN" altLang="en-US" sz="3600" b="1" dirty="0">
                <a:solidFill>
                  <a:schemeClr val="bg1"/>
                </a:solidFill>
                <a:latin typeface="微软雅黑" panose="020B0503020204020204" pitchFamily="34" charset="-122"/>
                <a:ea typeface="微软雅黑" panose="020B0503020204020204" pitchFamily="34" charset="-122"/>
              </a:rPr>
              <a:t> </a:t>
            </a:r>
            <a:r>
              <a:rPr lang="en-US" altLang="zh-CN" sz="3600" b="1" dirty="0">
                <a:solidFill>
                  <a:schemeClr val="bg1"/>
                </a:solidFill>
                <a:latin typeface="微软雅黑" panose="020B0503020204020204" pitchFamily="34" charset="-122"/>
                <a:ea typeface="微软雅黑" panose="020B0503020204020204" pitchFamily="34" charset="-122"/>
              </a:rPr>
              <a:t>Patterns</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2822082" y="2043997"/>
            <a:ext cx="633793" cy="633793"/>
            <a:chOff x="3764339" y="4021681"/>
            <a:chExt cx="1001485" cy="1001485"/>
          </a:xfrm>
        </p:grpSpPr>
        <p:sp>
          <p:nvSpPr>
            <p:cNvPr id="33" name="椭圆 32"/>
            <p:cNvSpPr/>
            <p:nvPr/>
          </p:nvSpPr>
          <p:spPr>
            <a:xfrm>
              <a:off x="3764339" y="4021681"/>
              <a:ext cx="1001485" cy="1001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94075" y="4221784"/>
              <a:ext cx="552525" cy="608155"/>
              <a:chOff x="4703763" y="1868488"/>
              <a:chExt cx="2790825" cy="3071812"/>
            </a:xfrm>
            <a:solidFill>
              <a:schemeClr val="bg1"/>
            </a:solidFill>
          </p:grpSpPr>
          <p:sp>
            <p:nvSpPr>
              <p:cNvPr id="35"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组合 37"/>
          <p:cNvGrpSpPr/>
          <p:nvPr/>
        </p:nvGrpSpPr>
        <p:grpSpPr>
          <a:xfrm>
            <a:off x="3656788" y="1860150"/>
            <a:ext cx="4870488" cy="1001485"/>
            <a:chOff x="4192516" y="4021681"/>
            <a:chExt cx="4870488" cy="1001485"/>
          </a:xfrm>
        </p:grpSpPr>
        <p:sp>
          <p:nvSpPr>
            <p:cNvPr id="28" name="圆角矩形 27"/>
            <p:cNvSpPr/>
            <p:nvPr/>
          </p:nvSpPr>
          <p:spPr>
            <a:xfrm>
              <a:off x="4529104" y="4021681"/>
              <a:ext cx="4533900" cy="10014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Professional</a:t>
              </a:r>
              <a:r>
                <a:rPr lang="zh-CN" altLang="en-US" sz="3200" b="1" dirty="0">
                  <a:solidFill>
                    <a:srgbClr val="66CDCC"/>
                  </a:solidFill>
                </a:rPr>
                <a:t> </a:t>
              </a:r>
              <a:r>
                <a:rPr lang="en-US" altLang="zh-CN" sz="3200" b="1" dirty="0">
                  <a:solidFill>
                    <a:srgbClr val="66CDCC"/>
                  </a:solidFill>
                </a:rPr>
                <a:t>Skills</a:t>
              </a:r>
              <a:endParaRPr lang="zh-CN" altLang="en-US" sz="3200" b="1" dirty="0">
                <a:solidFill>
                  <a:srgbClr val="66CDCC"/>
                </a:solidFill>
              </a:endParaRPr>
            </a:p>
          </p:txBody>
        </p:sp>
        <p:sp>
          <p:nvSpPr>
            <p:cNvPr id="37" name="等腰三角形 36"/>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971567" y="3617988"/>
            <a:ext cx="605084" cy="605084"/>
            <a:chOff x="3764339" y="4021681"/>
            <a:chExt cx="1001485" cy="1001485"/>
          </a:xfrm>
        </p:grpSpPr>
        <p:sp>
          <p:nvSpPr>
            <p:cNvPr id="51" name="椭圆 50"/>
            <p:cNvSpPr/>
            <p:nvPr/>
          </p:nvSpPr>
          <p:spPr>
            <a:xfrm>
              <a:off x="3764339" y="4021681"/>
              <a:ext cx="1001485" cy="1001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3994075" y="4221784"/>
              <a:ext cx="552525" cy="608155"/>
              <a:chOff x="4703763" y="1868488"/>
              <a:chExt cx="2790825" cy="3071812"/>
            </a:xfrm>
            <a:solidFill>
              <a:schemeClr val="bg1"/>
            </a:solidFill>
          </p:grpSpPr>
          <p:sp>
            <p:nvSpPr>
              <p:cNvPr id="53" name="Freeform 15"/>
              <p:cNvSpPr>
                <a:spLocks/>
              </p:cNvSpPr>
              <p:nvPr/>
            </p:nvSpPr>
            <p:spPr bwMode="auto">
              <a:xfrm>
                <a:off x="4901094" y="1868488"/>
                <a:ext cx="1635125" cy="1852612"/>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66C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p:cNvSpPr>
                <a:spLocks/>
              </p:cNvSpPr>
              <p:nvPr/>
            </p:nvSpPr>
            <p:spPr bwMode="auto">
              <a:xfrm flipH="1">
                <a:off x="4703763" y="3638547"/>
                <a:ext cx="2790825" cy="1301753"/>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66C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合 54"/>
          <p:cNvGrpSpPr/>
          <p:nvPr/>
        </p:nvGrpSpPr>
        <p:grpSpPr>
          <a:xfrm flipH="1">
            <a:off x="4048106" y="3398625"/>
            <a:ext cx="4791008" cy="1103981"/>
            <a:chOff x="4192516" y="4198583"/>
            <a:chExt cx="4791008" cy="683779"/>
          </a:xfrm>
        </p:grpSpPr>
        <p:sp>
          <p:nvSpPr>
            <p:cNvPr id="56" name="圆角矩形 55"/>
            <p:cNvSpPr/>
            <p:nvPr/>
          </p:nvSpPr>
          <p:spPr>
            <a:xfrm>
              <a:off x="4449624" y="4198583"/>
              <a:ext cx="4533900" cy="68377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Cultural</a:t>
              </a:r>
              <a:r>
                <a:rPr lang="zh-CN" altLang="en-US" sz="3200" b="1" dirty="0">
                  <a:solidFill>
                    <a:srgbClr val="66CDCC"/>
                  </a:solidFill>
                </a:rPr>
                <a:t> </a:t>
              </a:r>
              <a:r>
                <a:rPr lang="en-US" altLang="zh-CN" sz="3200" b="1" dirty="0">
                  <a:solidFill>
                    <a:srgbClr val="66CDCC"/>
                  </a:solidFill>
                </a:rPr>
                <a:t>Studies</a:t>
              </a:r>
              <a:r>
                <a:rPr lang="zh-CN" altLang="en-US" sz="3200" b="1" dirty="0">
                  <a:solidFill>
                    <a:srgbClr val="66CDCC"/>
                  </a:solidFill>
                </a:rPr>
                <a:t> </a:t>
              </a:r>
              <a:endParaRPr lang="zh-CN" altLang="en-US" sz="3200" b="1" dirty="0"/>
            </a:p>
          </p:txBody>
        </p:sp>
        <p:sp>
          <p:nvSpPr>
            <p:cNvPr id="57" name="等腰三角形 56"/>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43D47B1F-1A7B-F044-8159-CC2DDEF970E9}"/>
              </a:ext>
            </a:extLst>
          </p:cNvPr>
          <p:cNvSpPr/>
          <p:nvPr/>
        </p:nvSpPr>
        <p:spPr>
          <a:xfrm>
            <a:off x="2835207" y="5064902"/>
            <a:ext cx="633793" cy="6337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5">
            <a:extLst>
              <a:ext uri="{FF2B5EF4-FFF2-40B4-BE49-F238E27FC236}">
                <a16:creationId xmlns:a16="http://schemas.microsoft.com/office/drawing/2014/main" id="{4EB8E205-3A81-924A-B0B8-77D5D892F8D9}"/>
              </a:ext>
            </a:extLst>
          </p:cNvPr>
          <p:cNvSpPr>
            <a:spLocks/>
          </p:cNvSpPr>
          <p:nvPr/>
        </p:nvSpPr>
        <p:spPr bwMode="auto">
          <a:xfrm>
            <a:off x="3049669" y="5090424"/>
            <a:ext cx="204867" cy="232117"/>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7EC65092-4880-614F-A113-F879F5DF416C}"/>
              </a:ext>
            </a:extLst>
          </p:cNvPr>
          <p:cNvSpPr>
            <a:spLocks/>
          </p:cNvSpPr>
          <p:nvPr/>
        </p:nvSpPr>
        <p:spPr bwMode="auto">
          <a:xfrm>
            <a:off x="2964144" y="5348062"/>
            <a:ext cx="349667" cy="163099"/>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组合 58">
            <a:extLst>
              <a:ext uri="{FF2B5EF4-FFF2-40B4-BE49-F238E27FC236}">
                <a16:creationId xmlns:a16="http://schemas.microsoft.com/office/drawing/2014/main" id="{536DBE03-AE53-B44D-B979-32B15C16C5C4}"/>
              </a:ext>
            </a:extLst>
          </p:cNvPr>
          <p:cNvGrpSpPr/>
          <p:nvPr/>
        </p:nvGrpSpPr>
        <p:grpSpPr>
          <a:xfrm>
            <a:off x="3777953" y="4901803"/>
            <a:ext cx="4870488" cy="1001485"/>
            <a:chOff x="4192516" y="4021681"/>
            <a:chExt cx="4870488" cy="1001485"/>
          </a:xfrm>
        </p:grpSpPr>
        <p:sp>
          <p:nvSpPr>
            <p:cNvPr id="60" name="圆角矩形 59">
              <a:extLst>
                <a:ext uri="{FF2B5EF4-FFF2-40B4-BE49-F238E27FC236}">
                  <a16:creationId xmlns:a16="http://schemas.microsoft.com/office/drawing/2014/main" id="{9175D42C-B6AB-B74C-B3FE-2055BDEF6121}"/>
                </a:ext>
              </a:extLst>
            </p:cNvPr>
            <p:cNvSpPr/>
            <p:nvPr/>
          </p:nvSpPr>
          <p:spPr>
            <a:xfrm>
              <a:off x="4529104" y="4021681"/>
              <a:ext cx="4533900" cy="10014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Ethical</a:t>
              </a:r>
              <a:r>
                <a:rPr lang="zh-CN" altLang="en-US" sz="3200" b="1" dirty="0">
                  <a:solidFill>
                    <a:srgbClr val="66CDCC"/>
                  </a:solidFill>
                </a:rPr>
                <a:t> </a:t>
              </a:r>
              <a:r>
                <a:rPr lang="en-US" altLang="zh-CN" sz="3200" b="1" dirty="0">
                  <a:solidFill>
                    <a:srgbClr val="66CDCC"/>
                  </a:solidFill>
                </a:rPr>
                <a:t>Research</a:t>
              </a:r>
              <a:endParaRPr lang="zh-CN" altLang="en-US" sz="3200" b="1" dirty="0">
                <a:solidFill>
                  <a:srgbClr val="66CDCC"/>
                </a:solidFill>
              </a:endParaRPr>
            </a:p>
          </p:txBody>
        </p:sp>
        <p:sp>
          <p:nvSpPr>
            <p:cNvPr id="61" name="等腰三角形 36">
              <a:extLst>
                <a:ext uri="{FF2B5EF4-FFF2-40B4-BE49-F238E27FC236}">
                  <a16:creationId xmlns:a16="http://schemas.microsoft.com/office/drawing/2014/main" id="{65C015DA-783F-0545-9557-02665868AAFE}"/>
                </a:ext>
              </a:extLst>
            </p:cNvPr>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7427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514112" y="1872343"/>
            <a:ext cx="1175658" cy="2917371"/>
            <a:chOff x="1204685" y="1872343"/>
            <a:chExt cx="1175658" cy="2917371"/>
          </a:xfrm>
          <a:solidFill>
            <a:schemeClr val="bg1">
              <a:lumMod val="85000"/>
            </a:schemeClr>
          </a:solidFill>
        </p:grpSpPr>
        <p:sp>
          <p:nvSpPr>
            <p:cNvPr id="3" name="矩形 2"/>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420258" y="1872343"/>
            <a:ext cx="1175658" cy="2917371"/>
            <a:chOff x="1204685" y="1872343"/>
            <a:chExt cx="1175658" cy="2917371"/>
          </a:xfrm>
          <a:solidFill>
            <a:schemeClr val="bg1">
              <a:lumMod val="85000"/>
            </a:schemeClr>
          </a:solidFill>
        </p:grpSpPr>
        <p:sp>
          <p:nvSpPr>
            <p:cNvPr id="7" name="矩形 6"/>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7116285" y="1872343"/>
            <a:ext cx="1175658" cy="2917371"/>
            <a:chOff x="1204685" y="1872343"/>
            <a:chExt cx="1175658" cy="2917371"/>
          </a:xfrm>
          <a:solidFill>
            <a:schemeClr val="bg1">
              <a:lumMod val="85000"/>
            </a:schemeClr>
          </a:solidFill>
        </p:grpSpPr>
        <p:sp>
          <p:nvSpPr>
            <p:cNvPr id="10" name="矩形 9"/>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860138" y="1872343"/>
            <a:ext cx="1175658" cy="2917371"/>
            <a:chOff x="1204685" y="1872343"/>
            <a:chExt cx="1175658" cy="2917371"/>
          </a:xfrm>
          <a:solidFill>
            <a:schemeClr val="bg1">
              <a:lumMod val="85000"/>
            </a:schemeClr>
          </a:solidFill>
        </p:grpSpPr>
        <p:sp>
          <p:nvSpPr>
            <p:cNvPr id="13" name="矩形 12"/>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圆角矩形 15"/>
          <p:cNvSpPr/>
          <p:nvPr/>
        </p:nvSpPr>
        <p:spPr>
          <a:xfrm>
            <a:off x="1815048" y="1872343"/>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24" name="圆角矩形 23"/>
          <p:cNvSpPr/>
          <p:nvPr/>
        </p:nvSpPr>
        <p:spPr>
          <a:xfrm>
            <a:off x="4743738" y="2485986"/>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30" name="圆角矩形 29"/>
          <p:cNvSpPr/>
          <p:nvPr/>
        </p:nvSpPr>
        <p:spPr>
          <a:xfrm>
            <a:off x="7431418" y="3208241"/>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sp>
        <p:nvSpPr>
          <p:cNvPr id="36" name="圆角矩形 35"/>
          <p:cNvSpPr/>
          <p:nvPr/>
        </p:nvSpPr>
        <p:spPr>
          <a:xfrm>
            <a:off x="10183637" y="4005721"/>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a:t>
            </a:r>
            <a:endParaRPr lang="zh-CN" altLang="en-US" sz="2800" dirty="0"/>
          </a:p>
        </p:txBody>
      </p:sp>
      <p:sp>
        <p:nvSpPr>
          <p:cNvPr id="45" name="文本框 44"/>
          <p:cNvSpPr txBox="1"/>
          <p:nvPr/>
        </p:nvSpPr>
        <p:spPr>
          <a:xfrm>
            <a:off x="1234350" y="5073361"/>
            <a:ext cx="1727461"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Preparations</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32937" y="5473471"/>
            <a:ext cx="2896335" cy="1200329"/>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Definition</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of</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Instructions;</a:t>
            </a:r>
          </a:p>
          <a:p>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Guidelines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for</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Designing</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Clear</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and</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Attractive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Page</a:t>
            </a:r>
          </a:p>
        </p:txBody>
      </p:sp>
      <p:sp>
        <p:nvSpPr>
          <p:cNvPr id="47" name="文本框 46"/>
          <p:cNvSpPr txBox="1"/>
          <p:nvPr/>
        </p:nvSpPr>
        <p:spPr>
          <a:xfrm>
            <a:off x="4059970" y="5073361"/>
            <a:ext cx="1793568"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Ethical</a:t>
            </a:r>
            <a:r>
              <a:rPr lang="zh-CN" altLang="en-US" sz="2000" dirty="0">
                <a:solidFill>
                  <a:srgbClr val="0070C0"/>
                </a:solidFill>
                <a:latin typeface="微软雅黑" panose="020B0503020204020204" pitchFamily="34" charset="-122"/>
                <a:ea typeface="微软雅黑" panose="020B0503020204020204" pitchFamily="34" charset="-122"/>
              </a:rPr>
              <a:t> </a:t>
            </a:r>
            <a:r>
              <a:rPr lang="en-US" altLang="zh-CN" sz="2000" dirty="0">
                <a:solidFill>
                  <a:srgbClr val="0070C0"/>
                </a:solidFill>
                <a:latin typeface="微软雅黑" panose="020B0503020204020204" pitchFamily="34" charset="-122"/>
                <a:ea typeface="微软雅黑" panose="020B0503020204020204" pitchFamily="34" charset="-122"/>
              </a:rPr>
              <a:t>Notes</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7114669" y="5073361"/>
            <a:ext cx="1199560"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Drafting</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9855762" y="5056428"/>
            <a:ext cx="1221809"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Manuals</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557995" y="382110"/>
            <a:ext cx="3146119"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圆角矩形 53"/>
          <p:cNvSpPr/>
          <p:nvPr/>
        </p:nvSpPr>
        <p:spPr>
          <a:xfrm flipV="1">
            <a:off x="5210957" y="1085163"/>
            <a:ext cx="2108198" cy="474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E5E996C5-1CC2-B14D-A75B-83FD9E36F1EC}"/>
              </a:ext>
            </a:extLst>
          </p:cNvPr>
          <p:cNvSpPr txBox="1"/>
          <p:nvPr/>
        </p:nvSpPr>
        <p:spPr>
          <a:xfrm>
            <a:off x="3977768" y="5473471"/>
            <a:ext cx="2287288" cy="646331"/>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Safety</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Concerns:</a:t>
            </a:r>
            <a:r>
              <a:rPr lang="zh-CN" altLang="en-US" dirty="0">
                <a:latin typeface="微软雅黑 Light" panose="020B0502040204020203" pitchFamily="34" charset="-122"/>
                <a:ea typeface="微软雅黑 Light" panose="020B0502040204020203" pitchFamily="34" charset="-122"/>
              </a:rPr>
              <a:t> </a:t>
            </a:r>
            <a:endParaRPr lang="en-US"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Key</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Words</a:t>
            </a:r>
          </a:p>
        </p:txBody>
      </p:sp>
      <p:sp>
        <p:nvSpPr>
          <p:cNvPr id="57" name="文本框 56">
            <a:extLst>
              <a:ext uri="{FF2B5EF4-FFF2-40B4-BE49-F238E27FC236}">
                <a16:creationId xmlns:a16="http://schemas.microsoft.com/office/drawing/2014/main" id="{725D2658-93D7-444D-9B6E-0E61DD868E71}"/>
              </a:ext>
            </a:extLst>
          </p:cNvPr>
          <p:cNvSpPr txBox="1"/>
          <p:nvPr/>
        </p:nvSpPr>
        <p:spPr>
          <a:xfrm>
            <a:off x="7063387" y="5473471"/>
            <a:ext cx="1620730" cy="369332"/>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Elements</a:t>
            </a:r>
          </a:p>
        </p:txBody>
      </p:sp>
      <p:sp>
        <p:nvSpPr>
          <p:cNvPr id="58" name="文本框 57">
            <a:extLst>
              <a:ext uri="{FF2B5EF4-FFF2-40B4-BE49-F238E27FC236}">
                <a16:creationId xmlns:a16="http://schemas.microsoft.com/office/drawing/2014/main" id="{9F2F9095-06EA-BB4D-A636-E5DCC183E75A}"/>
              </a:ext>
            </a:extLst>
          </p:cNvPr>
          <p:cNvSpPr txBox="1"/>
          <p:nvPr/>
        </p:nvSpPr>
        <p:spPr>
          <a:xfrm>
            <a:off x="9709007" y="5427304"/>
            <a:ext cx="1991926" cy="1200329"/>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Difference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between</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the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Instructions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and</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the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Manuals</a:t>
            </a:r>
          </a:p>
        </p:txBody>
      </p:sp>
      <p:pic>
        <p:nvPicPr>
          <p:cNvPr id="59" name="图片 58">
            <a:extLst>
              <a:ext uri="{FF2B5EF4-FFF2-40B4-BE49-F238E27FC236}">
                <a16:creationId xmlns:a16="http://schemas.microsoft.com/office/drawing/2014/main" id="{086D9256-5A06-FA4B-9ABE-CAF2D4810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916" y="5902415"/>
            <a:ext cx="617060" cy="509625"/>
          </a:xfrm>
          <a:prstGeom prst="rect">
            <a:avLst/>
          </a:prstGeom>
        </p:spPr>
      </p:pic>
    </p:spTree>
    <p:extLst>
      <p:ext uri="{BB962C8B-B14F-4D97-AF65-F5344CB8AC3E}">
        <p14:creationId xmlns:p14="http://schemas.microsoft.com/office/powerpoint/2010/main" val="365862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4527115" y="239193"/>
            <a:ext cx="313778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Preparations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flipV="1">
            <a:off x="5237239" y="936740"/>
            <a:ext cx="1671561" cy="457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093961" y="1483379"/>
            <a:ext cx="246743" cy="246743"/>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3675658" y="1345766"/>
            <a:ext cx="4840684"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Definition</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of</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the</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Instructions</a:t>
            </a:r>
            <a:r>
              <a:rPr lang="zh-CN" altLang="en-US" sz="2800" b="1" dirty="0">
                <a:latin typeface="微软雅黑 Light" panose="020B0502040204020203" pitchFamily="34" charset="-122"/>
                <a:ea typeface="微软雅黑 Light" panose="020B0502040204020203" pitchFamily="34" charset="-122"/>
              </a:rPr>
              <a:t> </a:t>
            </a:r>
          </a:p>
        </p:txBody>
      </p:sp>
      <p:sp>
        <p:nvSpPr>
          <p:cNvPr id="64" name="矩形 63"/>
          <p:cNvSpPr/>
          <p:nvPr/>
        </p:nvSpPr>
        <p:spPr>
          <a:xfrm>
            <a:off x="3093961" y="3938321"/>
            <a:ext cx="246743" cy="2467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2061783-8821-7441-B154-BD1BC4E6D9A2}"/>
              </a:ext>
            </a:extLst>
          </p:cNvPr>
          <p:cNvSpPr txBox="1"/>
          <p:nvPr/>
        </p:nvSpPr>
        <p:spPr>
          <a:xfrm>
            <a:off x="3675658" y="2095736"/>
            <a:ext cx="4368800" cy="1318181"/>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Understanding</a:t>
            </a:r>
          </a:p>
          <a:p>
            <a:pPr>
              <a:lnSpc>
                <a:spcPct val="150000"/>
              </a:lnSpc>
            </a:pPr>
            <a:r>
              <a:rPr kumimoji="1" lang="en-US" altLang="zh-CN" sz="2800" dirty="0"/>
              <a:t>(2)</a:t>
            </a:r>
            <a:r>
              <a:rPr kumimoji="1" lang="zh-CN" altLang="en-US" sz="2800" dirty="0"/>
              <a:t> </a:t>
            </a:r>
            <a:r>
              <a:rPr kumimoji="1" lang="en-US" altLang="zh-CN" sz="2800" dirty="0"/>
              <a:t>Descriptions</a:t>
            </a:r>
            <a:r>
              <a:rPr kumimoji="1" lang="zh-CN" altLang="en-US" sz="2800" dirty="0"/>
              <a:t> </a:t>
            </a:r>
            <a:r>
              <a:rPr kumimoji="1" lang="en-US" altLang="zh-CN" sz="2800" dirty="0"/>
              <a:t>Involved</a:t>
            </a:r>
            <a:endParaRPr kumimoji="1" lang="zh-CN" altLang="en-US" sz="2800" dirty="0"/>
          </a:p>
        </p:txBody>
      </p:sp>
      <p:sp>
        <p:nvSpPr>
          <p:cNvPr id="70" name="文本框 69">
            <a:extLst>
              <a:ext uri="{FF2B5EF4-FFF2-40B4-BE49-F238E27FC236}">
                <a16:creationId xmlns:a16="http://schemas.microsoft.com/office/drawing/2014/main" id="{6BC5421E-91B6-FD46-9400-419F2C3BFED2}"/>
              </a:ext>
            </a:extLst>
          </p:cNvPr>
          <p:cNvSpPr txBox="1"/>
          <p:nvPr/>
        </p:nvSpPr>
        <p:spPr>
          <a:xfrm>
            <a:off x="3666117" y="3800083"/>
            <a:ext cx="7819898"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Guidelines</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for</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Designing</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Clear,</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Attractive</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Pages</a:t>
            </a:r>
            <a:endParaRPr lang="zh-CN" altLang="en-US" sz="2800" b="1" dirty="0">
              <a:latin typeface="微软雅黑 Light" panose="020B0502040204020203" pitchFamily="34" charset="-122"/>
              <a:ea typeface="微软雅黑 Light" panose="020B0502040204020203" pitchFamily="34" charset="-122"/>
            </a:endParaRPr>
          </a:p>
        </p:txBody>
      </p:sp>
      <p:sp>
        <p:nvSpPr>
          <p:cNvPr id="71" name="文本框 70">
            <a:extLst>
              <a:ext uri="{FF2B5EF4-FFF2-40B4-BE49-F238E27FC236}">
                <a16:creationId xmlns:a16="http://schemas.microsoft.com/office/drawing/2014/main" id="{76DBD5A8-9A6C-BC4D-985F-8CDFF9A53F4F}"/>
              </a:ext>
            </a:extLst>
          </p:cNvPr>
          <p:cNvSpPr txBox="1"/>
          <p:nvPr/>
        </p:nvSpPr>
        <p:spPr>
          <a:xfrm>
            <a:off x="3675657" y="4407970"/>
            <a:ext cx="6789143" cy="1318181"/>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Creating</a:t>
            </a:r>
            <a:r>
              <a:rPr kumimoji="1" lang="zh-CN" altLang="en-US" sz="2800" dirty="0"/>
              <a:t> </a:t>
            </a:r>
            <a:r>
              <a:rPr kumimoji="1" lang="en-US" altLang="zh-CN" sz="2800" dirty="0"/>
              <a:t>an</a:t>
            </a:r>
            <a:r>
              <a:rPr kumimoji="1" lang="zh-CN" altLang="en-US" sz="2800" dirty="0"/>
              <a:t> </a:t>
            </a:r>
            <a:r>
              <a:rPr kumimoji="1" lang="en-US" altLang="zh-CN" sz="2800" dirty="0"/>
              <a:t>Open,</a:t>
            </a:r>
            <a:r>
              <a:rPr kumimoji="1" lang="zh-CN" altLang="en-US" sz="2800" dirty="0"/>
              <a:t> </a:t>
            </a:r>
            <a:r>
              <a:rPr kumimoji="1" lang="en-US" altLang="zh-CN" sz="2800" dirty="0"/>
              <a:t>Airy</a:t>
            </a:r>
            <a:r>
              <a:rPr kumimoji="1" lang="zh-CN" altLang="en-US" sz="2800" dirty="0"/>
              <a:t> </a:t>
            </a:r>
            <a:r>
              <a:rPr kumimoji="1" lang="en-US" altLang="zh-CN" sz="2800" dirty="0"/>
              <a:t>Design</a:t>
            </a:r>
          </a:p>
          <a:p>
            <a:pPr>
              <a:lnSpc>
                <a:spcPct val="150000"/>
              </a:lnSpc>
            </a:pPr>
            <a:r>
              <a:rPr kumimoji="1" lang="en-US" altLang="zh-CN" sz="2800" dirty="0"/>
              <a:t>(2)</a:t>
            </a:r>
            <a:r>
              <a:rPr kumimoji="1" lang="zh-CN" altLang="en-US" sz="2800" dirty="0"/>
              <a:t> </a:t>
            </a:r>
            <a:r>
              <a:rPr kumimoji="1" lang="en-US" altLang="zh-CN" sz="2800" dirty="0"/>
              <a:t>Clearly</a:t>
            </a:r>
            <a:r>
              <a:rPr kumimoji="1" lang="zh-CN" altLang="en-US" sz="2800" dirty="0"/>
              <a:t> </a:t>
            </a:r>
            <a:r>
              <a:rPr kumimoji="1" lang="en-US" altLang="zh-CN" sz="2800" dirty="0"/>
              <a:t>Relating</a:t>
            </a:r>
            <a:r>
              <a:rPr kumimoji="1" lang="zh-CN" altLang="en-US" sz="2800" dirty="0"/>
              <a:t> </a:t>
            </a:r>
            <a:r>
              <a:rPr kumimoji="1" lang="en-US" altLang="zh-CN" sz="2800" dirty="0"/>
              <a:t>the</a:t>
            </a:r>
            <a:r>
              <a:rPr kumimoji="1" lang="zh-CN" altLang="en-US" sz="2800" dirty="0"/>
              <a:t> </a:t>
            </a:r>
            <a:r>
              <a:rPr kumimoji="1" lang="en-US" altLang="zh-CN" sz="2800" dirty="0"/>
              <a:t>Graphics</a:t>
            </a:r>
            <a:r>
              <a:rPr kumimoji="1" lang="zh-CN" altLang="en-US" sz="2800" dirty="0"/>
              <a:t> </a:t>
            </a:r>
            <a:r>
              <a:rPr kumimoji="1" lang="en-US" altLang="zh-CN" sz="2800" dirty="0"/>
              <a:t>to</a:t>
            </a:r>
            <a:r>
              <a:rPr kumimoji="1" lang="zh-CN" altLang="en-US" sz="2800" dirty="0"/>
              <a:t> </a:t>
            </a:r>
            <a:r>
              <a:rPr kumimoji="1" lang="en-US" altLang="zh-CN" sz="2800" dirty="0"/>
              <a:t>the</a:t>
            </a:r>
            <a:r>
              <a:rPr kumimoji="1" lang="zh-CN" altLang="en-US" sz="2800" dirty="0"/>
              <a:t> </a:t>
            </a:r>
            <a:r>
              <a:rPr kumimoji="1" lang="en-US" altLang="zh-CN" sz="2800" dirty="0"/>
              <a:t>Text</a:t>
            </a:r>
            <a:endParaRPr kumimoji="1" lang="zh-CN" altLang="en-US" sz="2800" dirty="0"/>
          </a:p>
        </p:txBody>
      </p:sp>
      <p:pic>
        <p:nvPicPr>
          <p:cNvPr id="5" name="图片 4">
            <a:extLst>
              <a:ext uri="{FF2B5EF4-FFF2-40B4-BE49-F238E27FC236}">
                <a16:creationId xmlns:a16="http://schemas.microsoft.com/office/drawing/2014/main" id="{F55F87F9-5623-804D-8C6C-024DD2AC6C4D}"/>
              </a:ext>
            </a:extLst>
          </p:cNvPr>
          <p:cNvPicPr>
            <a:picLocks noChangeAspect="1"/>
          </p:cNvPicPr>
          <p:nvPr/>
        </p:nvPicPr>
        <p:blipFill rotWithShape="1">
          <a:blip r:embed="rId2">
            <a:extLst>
              <a:ext uri="{28A0092B-C50C-407E-A947-70E740481C1C}">
                <a14:useLocalDpi xmlns:a14="http://schemas.microsoft.com/office/drawing/2010/main" val="0"/>
              </a:ext>
            </a:extLst>
          </a:blip>
          <a:srcRect l="6334" t="8142" r="11644" b="5736"/>
          <a:stretch/>
        </p:blipFill>
        <p:spPr>
          <a:xfrm>
            <a:off x="8851296" y="358522"/>
            <a:ext cx="2855383" cy="2743199"/>
          </a:xfrm>
          <a:prstGeom prst="rect">
            <a:avLst/>
          </a:prstGeom>
        </p:spPr>
      </p:pic>
    </p:spTree>
    <p:extLst>
      <p:ext uri="{BB962C8B-B14F-4D97-AF65-F5344CB8AC3E}">
        <p14:creationId xmlns:p14="http://schemas.microsoft.com/office/powerpoint/2010/main" val="1245083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CBF992-B0D9-0144-8E7F-EDFCB1A89EA3}"/>
              </a:ext>
            </a:extLst>
          </p:cNvPr>
          <p:cNvSpPr txBox="1"/>
          <p:nvPr/>
        </p:nvSpPr>
        <p:spPr>
          <a:xfrm>
            <a:off x="2501373" y="239193"/>
            <a:ext cx="7189276"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Drafting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Effective</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Instructions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20B6225-3FA0-FA43-80DF-920E9F4B9950}"/>
              </a:ext>
            </a:extLst>
          </p:cNvPr>
          <p:cNvSpPr/>
          <p:nvPr/>
        </p:nvSpPr>
        <p:spPr>
          <a:xfrm>
            <a:off x="3093961" y="1483379"/>
            <a:ext cx="246743" cy="246743"/>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3B9BE59-A5D2-3D47-8053-417B21ED4AA2}"/>
              </a:ext>
            </a:extLst>
          </p:cNvPr>
          <p:cNvSpPr txBox="1"/>
          <p:nvPr/>
        </p:nvSpPr>
        <p:spPr>
          <a:xfrm>
            <a:off x="3675658" y="1345766"/>
            <a:ext cx="1204176"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A</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Title</a:t>
            </a:r>
            <a:endParaRPr lang="zh-CN" altLang="en-US" sz="2800" b="1" dirty="0">
              <a:latin typeface="微软雅黑 Light" panose="020B0502040204020203" pitchFamily="34" charset="-122"/>
              <a:ea typeface="微软雅黑 Light" panose="020B0502040204020203" pitchFamily="34" charset="-122"/>
            </a:endParaRPr>
          </a:p>
        </p:txBody>
      </p:sp>
      <p:sp>
        <p:nvSpPr>
          <p:cNvPr id="5" name="文本框 4">
            <a:extLst>
              <a:ext uri="{FF2B5EF4-FFF2-40B4-BE49-F238E27FC236}">
                <a16:creationId xmlns:a16="http://schemas.microsoft.com/office/drawing/2014/main" id="{53F6A308-7089-4B4B-AF9F-47D4698B8466}"/>
              </a:ext>
            </a:extLst>
          </p:cNvPr>
          <p:cNvSpPr txBox="1"/>
          <p:nvPr/>
        </p:nvSpPr>
        <p:spPr>
          <a:xfrm>
            <a:off x="3675658" y="1750455"/>
            <a:ext cx="4368800" cy="2610843"/>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Being</a:t>
            </a:r>
            <a:r>
              <a:rPr kumimoji="1" lang="zh-CN" altLang="en-US" sz="2800" dirty="0"/>
              <a:t> </a:t>
            </a:r>
            <a:r>
              <a:rPr kumimoji="1" lang="en-US" altLang="zh-CN" sz="2800" dirty="0"/>
              <a:t>Simple</a:t>
            </a:r>
            <a:r>
              <a:rPr kumimoji="1" lang="zh-CN" altLang="en-US" sz="2800" dirty="0"/>
              <a:t> </a:t>
            </a:r>
            <a:r>
              <a:rPr kumimoji="1" lang="en-US" altLang="zh-CN" sz="2800" dirty="0"/>
              <a:t>and</a:t>
            </a:r>
            <a:r>
              <a:rPr kumimoji="1" lang="zh-CN" altLang="en-US" sz="2800" dirty="0"/>
              <a:t> </a:t>
            </a:r>
            <a:r>
              <a:rPr kumimoji="1" lang="en-US" altLang="zh-CN" sz="2800" dirty="0"/>
              <a:t>Clear</a:t>
            </a:r>
          </a:p>
          <a:p>
            <a:pPr>
              <a:lnSpc>
                <a:spcPct val="150000"/>
              </a:lnSpc>
            </a:pPr>
            <a:r>
              <a:rPr kumimoji="1" lang="en-US" altLang="zh-CN" sz="2800" dirty="0"/>
              <a:t>(2)</a:t>
            </a:r>
            <a:r>
              <a:rPr kumimoji="1" lang="zh-CN" altLang="en-US" sz="2800" dirty="0"/>
              <a:t> </a:t>
            </a:r>
            <a:r>
              <a:rPr kumimoji="1" lang="en-US" altLang="zh-CN" sz="2800" dirty="0"/>
              <a:t>Two</a:t>
            </a:r>
            <a:r>
              <a:rPr kumimoji="1" lang="zh-CN" altLang="en-US" sz="2800" dirty="0"/>
              <a:t> </a:t>
            </a:r>
            <a:r>
              <a:rPr kumimoji="1" lang="en-US" altLang="zh-CN" sz="2800" dirty="0"/>
              <a:t>Forms:</a:t>
            </a:r>
          </a:p>
          <a:p>
            <a:pPr>
              <a:lnSpc>
                <a:spcPct val="150000"/>
              </a:lnSpc>
            </a:pPr>
            <a:r>
              <a:rPr kumimoji="1" lang="zh-CN" altLang="en-US" sz="2800" dirty="0"/>
              <a:t>    </a:t>
            </a:r>
            <a:r>
              <a:rPr kumimoji="1" lang="en-US" altLang="zh-CN" sz="2800" dirty="0"/>
              <a:t>How–to</a:t>
            </a:r>
          </a:p>
          <a:p>
            <a:pPr>
              <a:lnSpc>
                <a:spcPct val="150000"/>
              </a:lnSpc>
            </a:pPr>
            <a:r>
              <a:rPr kumimoji="1" lang="zh-CN" altLang="en-US" sz="2800" dirty="0"/>
              <a:t>    </a:t>
            </a:r>
            <a:r>
              <a:rPr kumimoji="1" lang="en-US" altLang="zh-CN" sz="2800" dirty="0"/>
              <a:t>Gerund</a:t>
            </a:r>
            <a:endParaRPr kumimoji="1" lang="zh-CN" altLang="en-US" sz="2800" dirty="0"/>
          </a:p>
        </p:txBody>
      </p:sp>
      <p:sp>
        <p:nvSpPr>
          <p:cNvPr id="6" name="矩形 5">
            <a:extLst>
              <a:ext uri="{FF2B5EF4-FFF2-40B4-BE49-F238E27FC236}">
                <a16:creationId xmlns:a16="http://schemas.microsoft.com/office/drawing/2014/main" id="{627296B6-DD41-974E-A7C6-174CAA4A8226}"/>
              </a:ext>
            </a:extLst>
          </p:cNvPr>
          <p:cNvSpPr/>
          <p:nvPr/>
        </p:nvSpPr>
        <p:spPr>
          <a:xfrm>
            <a:off x="3110893" y="4564855"/>
            <a:ext cx="246743" cy="2467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F27AFE6-2661-4C40-B1EF-B177443CAB54}"/>
              </a:ext>
            </a:extLst>
          </p:cNvPr>
          <p:cNvSpPr txBox="1"/>
          <p:nvPr/>
        </p:nvSpPr>
        <p:spPr>
          <a:xfrm>
            <a:off x="3675658" y="4429030"/>
            <a:ext cx="3594254"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A</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General</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Instruction</a:t>
            </a:r>
            <a:endParaRPr lang="zh-CN" altLang="en-US" sz="2800" b="1" dirty="0">
              <a:latin typeface="微软雅黑 Light" panose="020B0502040204020203" pitchFamily="34" charset="-122"/>
              <a:ea typeface="微软雅黑 Light" panose="020B0502040204020203" pitchFamily="34" charset="-122"/>
            </a:endParaRPr>
          </a:p>
        </p:txBody>
      </p:sp>
      <p:sp>
        <p:nvSpPr>
          <p:cNvPr id="8" name="文本框 7">
            <a:extLst>
              <a:ext uri="{FF2B5EF4-FFF2-40B4-BE49-F238E27FC236}">
                <a16:creationId xmlns:a16="http://schemas.microsoft.com/office/drawing/2014/main" id="{B5101571-0AA9-7144-9220-9B65FE8ECD5E}"/>
              </a:ext>
            </a:extLst>
          </p:cNvPr>
          <p:cNvSpPr txBox="1"/>
          <p:nvPr/>
        </p:nvSpPr>
        <p:spPr>
          <a:xfrm>
            <a:off x="3675658" y="4869962"/>
            <a:ext cx="6973585" cy="1964512"/>
          </a:xfrm>
          <a:prstGeom prst="rect">
            <a:avLst/>
          </a:prstGeom>
          <a:noFill/>
        </p:spPr>
        <p:txBody>
          <a:bodyPr wrap="square" rtlCol="0">
            <a:spAutoFit/>
          </a:bodyPr>
          <a:lstStyle/>
          <a:p>
            <a:pPr>
              <a:lnSpc>
                <a:spcPct val="150000"/>
              </a:lnSpc>
            </a:pPr>
            <a:r>
              <a:rPr kumimoji="1" lang="en-US" altLang="zh-CN" sz="2800" dirty="0"/>
              <a:t>Basic</a:t>
            </a:r>
            <a:r>
              <a:rPr kumimoji="1" lang="zh-CN" altLang="en-US" sz="2800" dirty="0"/>
              <a:t> </a:t>
            </a:r>
            <a:r>
              <a:rPr kumimoji="1" lang="en-US" altLang="zh-CN" sz="2800" dirty="0"/>
              <a:t>Consideration</a:t>
            </a:r>
            <a:r>
              <a:rPr kumimoji="1" lang="zh-CN" altLang="en-US" sz="2800" dirty="0"/>
              <a:t> </a:t>
            </a:r>
            <a:r>
              <a:rPr kumimoji="1" lang="en-US" altLang="zh-CN" sz="2800" dirty="0"/>
              <a:t>on</a:t>
            </a:r>
            <a:r>
              <a:rPr kumimoji="1" lang="zh-CN" altLang="en-US" sz="2800" dirty="0"/>
              <a:t> </a:t>
            </a:r>
            <a:r>
              <a:rPr kumimoji="1" lang="en-US" altLang="zh-CN" sz="2800" dirty="0"/>
              <a:t>6</a:t>
            </a:r>
            <a:r>
              <a:rPr kumimoji="1" lang="zh-CN" altLang="en-US" sz="2800" dirty="0"/>
              <a:t> </a:t>
            </a:r>
            <a:r>
              <a:rPr kumimoji="1" lang="en-US" altLang="zh-CN" sz="2800" dirty="0"/>
              <a:t>Aspects:</a:t>
            </a:r>
            <a:br>
              <a:rPr kumimoji="1" lang="en-US" altLang="zh-CN" sz="2800" dirty="0"/>
            </a:br>
            <a:r>
              <a:rPr kumimoji="1" lang="en-US" altLang="zh-CN" sz="2800" dirty="0"/>
              <a:t>Who,</a:t>
            </a:r>
            <a:r>
              <a:rPr kumimoji="1" lang="zh-CN" altLang="en-US" sz="2800" dirty="0"/>
              <a:t> </a:t>
            </a:r>
            <a:r>
              <a:rPr kumimoji="1" lang="en-US" altLang="zh-CN" sz="2800" dirty="0"/>
              <a:t>Why,</a:t>
            </a:r>
            <a:r>
              <a:rPr kumimoji="1" lang="zh-CN" altLang="en-US" sz="2800" dirty="0"/>
              <a:t> </a:t>
            </a:r>
            <a:r>
              <a:rPr kumimoji="1" lang="en-US" altLang="zh-CN" sz="2800" dirty="0"/>
              <a:t>When,</a:t>
            </a:r>
            <a:r>
              <a:rPr kumimoji="1" lang="zh-CN" altLang="en-US" sz="2800" dirty="0"/>
              <a:t> </a:t>
            </a:r>
            <a:r>
              <a:rPr kumimoji="1" lang="en-US" altLang="zh-CN" sz="2800" dirty="0"/>
              <a:t>What</a:t>
            </a:r>
            <a:r>
              <a:rPr kumimoji="1" lang="zh-CN" altLang="en-US" sz="2800" dirty="0"/>
              <a:t> </a:t>
            </a:r>
            <a:r>
              <a:rPr kumimoji="1" lang="en-US" altLang="zh-CN" sz="2800" dirty="0"/>
              <a:t>Safety</a:t>
            </a:r>
            <a:r>
              <a:rPr kumimoji="1" lang="zh-CN" altLang="en-US" sz="2800" dirty="0"/>
              <a:t> </a:t>
            </a:r>
            <a:r>
              <a:rPr kumimoji="1" lang="en-US" altLang="zh-CN" sz="2800" dirty="0"/>
              <a:t>Measures,</a:t>
            </a:r>
            <a:r>
              <a:rPr kumimoji="1" lang="zh-CN" altLang="en-US" sz="2800" dirty="0"/>
              <a:t> </a:t>
            </a:r>
            <a:r>
              <a:rPr kumimoji="1" lang="en-US" altLang="zh-CN" sz="2800" dirty="0"/>
              <a:t>What</a:t>
            </a:r>
            <a:r>
              <a:rPr kumimoji="1" lang="zh-CN" altLang="en-US" sz="2800" dirty="0"/>
              <a:t> </a:t>
            </a:r>
            <a:r>
              <a:rPr kumimoji="1" lang="en-US" altLang="zh-CN" sz="2800" dirty="0"/>
              <a:t>Items,</a:t>
            </a:r>
            <a:r>
              <a:rPr kumimoji="1" lang="zh-CN" altLang="en-US" sz="2800" dirty="0"/>
              <a:t> </a:t>
            </a:r>
            <a:r>
              <a:rPr kumimoji="1" lang="en-US" altLang="zh-CN" sz="2800" dirty="0"/>
              <a:t>and</a:t>
            </a:r>
            <a:r>
              <a:rPr kumimoji="1" lang="zh-CN" altLang="en-US" sz="2800" dirty="0"/>
              <a:t> </a:t>
            </a:r>
            <a:r>
              <a:rPr kumimoji="1" lang="en-US" altLang="zh-CN" sz="2800" dirty="0"/>
              <a:t>How</a:t>
            </a:r>
            <a:r>
              <a:rPr kumimoji="1" lang="zh-CN" altLang="en-US" sz="2800" dirty="0"/>
              <a:t> </a:t>
            </a:r>
            <a:r>
              <a:rPr kumimoji="1" lang="en-US" altLang="zh-CN" sz="2800" dirty="0"/>
              <a:t>Long</a:t>
            </a:r>
            <a:r>
              <a:rPr kumimoji="1" lang="zh-CN" altLang="en-US" sz="2800" dirty="0"/>
              <a:t> </a:t>
            </a:r>
          </a:p>
        </p:txBody>
      </p:sp>
      <p:sp>
        <p:nvSpPr>
          <p:cNvPr id="9" name="圆角矩形 8">
            <a:extLst>
              <a:ext uri="{FF2B5EF4-FFF2-40B4-BE49-F238E27FC236}">
                <a16:creationId xmlns:a16="http://schemas.microsoft.com/office/drawing/2014/main" id="{8F1B9541-3BC2-804B-8433-6E5F43789B0E}"/>
              </a:ext>
            </a:extLst>
          </p:cNvPr>
          <p:cNvSpPr/>
          <p:nvPr/>
        </p:nvSpPr>
        <p:spPr>
          <a:xfrm>
            <a:off x="3945467" y="990509"/>
            <a:ext cx="4792133" cy="629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F4FE0B0-D893-0946-BA05-C256BD425CAB}"/>
              </a:ext>
            </a:extLst>
          </p:cNvPr>
          <p:cNvSpPr/>
          <p:nvPr/>
        </p:nvSpPr>
        <p:spPr>
          <a:xfrm>
            <a:off x="6490811" y="3408132"/>
            <a:ext cx="5042815" cy="646331"/>
          </a:xfrm>
          <a:prstGeom prst="rect">
            <a:avLst/>
          </a:prstGeom>
          <a:noFill/>
        </p:spPr>
        <p:txBody>
          <a:bodyPr wrap="square" lIns="91440" tIns="45720" rIns="91440" bIns="45720">
            <a:spAutoFit/>
          </a:bodyPr>
          <a:lstStyle/>
          <a:p>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Avoid</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Noun</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String</a:t>
            </a:r>
            <a:endParaRPr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320747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702AD3-41EE-494C-8AF4-7B28837BB0A5}"/>
              </a:ext>
            </a:extLst>
          </p:cNvPr>
          <p:cNvSpPr/>
          <p:nvPr/>
        </p:nvSpPr>
        <p:spPr>
          <a:xfrm>
            <a:off x="2254630" y="1547261"/>
            <a:ext cx="246743" cy="2467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FC16BCB-22DB-A64D-8D16-B55F89B2DEBE}"/>
              </a:ext>
            </a:extLst>
          </p:cNvPr>
          <p:cNvSpPr/>
          <p:nvPr/>
        </p:nvSpPr>
        <p:spPr>
          <a:xfrm>
            <a:off x="2254629" y="3509134"/>
            <a:ext cx="246743" cy="2467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DFCD29B-8E7D-0A43-A3B5-056B77E4E9B7}"/>
              </a:ext>
            </a:extLst>
          </p:cNvPr>
          <p:cNvSpPr txBox="1"/>
          <p:nvPr/>
        </p:nvSpPr>
        <p:spPr>
          <a:xfrm>
            <a:off x="2501373" y="239193"/>
            <a:ext cx="7189276"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Drafting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Effective</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Instructions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圆角矩形 4">
            <a:extLst>
              <a:ext uri="{FF2B5EF4-FFF2-40B4-BE49-F238E27FC236}">
                <a16:creationId xmlns:a16="http://schemas.microsoft.com/office/drawing/2014/main" id="{7416A7C7-4761-7F48-A003-D69289FA90A3}"/>
              </a:ext>
            </a:extLst>
          </p:cNvPr>
          <p:cNvSpPr/>
          <p:nvPr/>
        </p:nvSpPr>
        <p:spPr>
          <a:xfrm>
            <a:off x="3699944" y="885524"/>
            <a:ext cx="4792133" cy="629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BECD3C3-6086-F949-881C-7EEE07D3B62B}"/>
              </a:ext>
            </a:extLst>
          </p:cNvPr>
          <p:cNvSpPr txBox="1"/>
          <p:nvPr/>
        </p:nvSpPr>
        <p:spPr>
          <a:xfrm>
            <a:off x="2862858" y="1345766"/>
            <a:ext cx="4453463"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Step-by-Step</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Instructions</a:t>
            </a:r>
            <a:r>
              <a:rPr lang="zh-CN" altLang="en-US" sz="2800" b="1" dirty="0">
                <a:latin typeface="微软雅黑 Light" panose="020B0502040204020203" pitchFamily="34" charset="-122"/>
                <a:ea typeface="微软雅黑 Light" panose="020B0502040204020203" pitchFamily="34" charset="-122"/>
              </a:rPr>
              <a:t> </a:t>
            </a:r>
          </a:p>
        </p:txBody>
      </p:sp>
      <p:sp>
        <p:nvSpPr>
          <p:cNvPr id="7" name="文本框 6">
            <a:extLst>
              <a:ext uri="{FF2B5EF4-FFF2-40B4-BE49-F238E27FC236}">
                <a16:creationId xmlns:a16="http://schemas.microsoft.com/office/drawing/2014/main" id="{C8171439-0674-1445-BC75-13952BBD774C}"/>
              </a:ext>
            </a:extLst>
          </p:cNvPr>
          <p:cNvSpPr txBox="1"/>
          <p:nvPr/>
        </p:nvSpPr>
        <p:spPr>
          <a:xfrm>
            <a:off x="2947521" y="2162632"/>
            <a:ext cx="4368800" cy="671851"/>
          </a:xfrm>
          <a:prstGeom prst="rect">
            <a:avLst/>
          </a:prstGeom>
          <a:noFill/>
        </p:spPr>
        <p:txBody>
          <a:bodyPr wrap="square" rtlCol="0">
            <a:spAutoFit/>
          </a:bodyPr>
          <a:lstStyle/>
          <a:p>
            <a:pPr>
              <a:lnSpc>
                <a:spcPct val="150000"/>
              </a:lnSpc>
            </a:pPr>
            <a:r>
              <a:rPr kumimoji="1" lang="en-US" altLang="zh-CN" sz="2800" dirty="0"/>
              <a:t>8</a:t>
            </a:r>
            <a:r>
              <a:rPr kumimoji="1" lang="zh-CN" altLang="en-US" sz="2800" dirty="0"/>
              <a:t> </a:t>
            </a:r>
            <a:r>
              <a:rPr kumimoji="1" lang="en-US" altLang="zh-CN" sz="2800" dirty="0"/>
              <a:t>Tips</a:t>
            </a:r>
            <a:r>
              <a:rPr kumimoji="1" lang="zh-CN" altLang="en-US" sz="2800" dirty="0"/>
              <a:t> </a:t>
            </a:r>
            <a:r>
              <a:rPr kumimoji="1" lang="en-US" altLang="zh-CN" sz="2800" dirty="0"/>
              <a:t>for</a:t>
            </a:r>
            <a:r>
              <a:rPr kumimoji="1" lang="zh-CN" altLang="en-US" sz="2800" dirty="0"/>
              <a:t> </a:t>
            </a:r>
            <a:r>
              <a:rPr kumimoji="1" lang="en-US" altLang="zh-CN" sz="2800" dirty="0"/>
              <a:t>Effective</a:t>
            </a:r>
            <a:r>
              <a:rPr kumimoji="1" lang="zh-CN" altLang="en-US" sz="2800" dirty="0"/>
              <a:t> </a:t>
            </a:r>
            <a:r>
              <a:rPr kumimoji="1" lang="en-US" altLang="zh-CN" sz="2800" dirty="0"/>
              <a:t>Drafting</a:t>
            </a:r>
            <a:r>
              <a:rPr kumimoji="1" lang="zh-CN" altLang="en-US" sz="2800" dirty="0"/>
              <a:t> </a:t>
            </a:r>
          </a:p>
        </p:txBody>
      </p:sp>
      <p:sp>
        <p:nvSpPr>
          <p:cNvPr id="8" name="文本框 7">
            <a:extLst>
              <a:ext uri="{FF2B5EF4-FFF2-40B4-BE49-F238E27FC236}">
                <a16:creationId xmlns:a16="http://schemas.microsoft.com/office/drawing/2014/main" id="{D87C9D72-43E8-054F-AE8D-76AF1A36EB27}"/>
              </a:ext>
            </a:extLst>
          </p:cNvPr>
          <p:cNvSpPr txBox="1"/>
          <p:nvPr/>
        </p:nvSpPr>
        <p:spPr>
          <a:xfrm>
            <a:off x="2862858" y="3397957"/>
            <a:ext cx="2319866" cy="523220"/>
          </a:xfrm>
          <a:prstGeom prst="rect">
            <a:avLst/>
          </a:prstGeom>
          <a:noFill/>
        </p:spPr>
        <p:txBody>
          <a:bodyPr wrap="none" rtlCol="0">
            <a:spAutoFit/>
          </a:bodyPr>
          <a:lstStyle/>
          <a:p>
            <a:r>
              <a:rPr lang="en-US" altLang="zh-CN" sz="2800" b="1" dirty="0">
                <a:latin typeface="微软雅黑 Light" panose="020B0502040204020203" pitchFamily="34" charset="-122"/>
                <a:ea typeface="微软雅黑 Light" panose="020B0502040204020203" pitchFamily="34" charset="-122"/>
              </a:rPr>
              <a:t>A</a:t>
            </a:r>
            <a:r>
              <a:rPr lang="zh-CN" altLang="en-US" sz="2800" b="1" dirty="0">
                <a:latin typeface="微软雅黑 Light" panose="020B0502040204020203" pitchFamily="34" charset="-122"/>
                <a:ea typeface="微软雅黑 Light" panose="020B0502040204020203" pitchFamily="34" charset="-122"/>
              </a:rPr>
              <a:t> </a:t>
            </a:r>
            <a:r>
              <a:rPr lang="en-US" altLang="zh-CN" sz="2800" b="1" dirty="0">
                <a:latin typeface="微软雅黑 Light" panose="020B0502040204020203" pitchFamily="34" charset="-122"/>
                <a:ea typeface="微软雅黑 Light" panose="020B0502040204020203" pitchFamily="34" charset="-122"/>
              </a:rPr>
              <a:t>Conclusion</a:t>
            </a:r>
            <a:endParaRPr lang="zh-CN" altLang="en-US" sz="2800" b="1"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5B262088-301F-014A-826D-1DC134FFB5C5}"/>
              </a:ext>
            </a:extLst>
          </p:cNvPr>
          <p:cNvSpPr/>
          <p:nvPr/>
        </p:nvSpPr>
        <p:spPr>
          <a:xfrm>
            <a:off x="7032678" y="2126544"/>
            <a:ext cx="5159322" cy="1077218"/>
          </a:xfrm>
          <a:prstGeom prst="rect">
            <a:avLst/>
          </a:prstGeom>
          <a:noFill/>
        </p:spPr>
        <p:txBody>
          <a:bodyPr wrap="square" lIns="91440" tIns="45720" rIns="91440" bIns="45720">
            <a:spAutoFit/>
          </a:bodyPr>
          <a:lstStyle/>
          <a:p>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Imperative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Mood;</a:t>
            </a:r>
          </a:p>
          <a:p>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a:t>
            </a:r>
            <a:r>
              <a:rPr kumimoji="1"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Avoid</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Passive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Voice</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0" name="文本框 9">
            <a:extLst>
              <a:ext uri="{FF2B5EF4-FFF2-40B4-BE49-F238E27FC236}">
                <a16:creationId xmlns:a16="http://schemas.microsoft.com/office/drawing/2014/main" id="{B7CCC8BE-7455-AD44-A479-FF4B33640DFB}"/>
              </a:ext>
            </a:extLst>
          </p:cNvPr>
          <p:cNvSpPr txBox="1"/>
          <p:nvPr/>
        </p:nvSpPr>
        <p:spPr>
          <a:xfrm>
            <a:off x="2862858" y="4131967"/>
            <a:ext cx="7855942" cy="2610843"/>
          </a:xfrm>
          <a:prstGeom prst="rect">
            <a:avLst/>
          </a:prstGeom>
          <a:noFill/>
        </p:spPr>
        <p:txBody>
          <a:bodyPr wrap="square" rtlCol="0">
            <a:spAutoFit/>
          </a:bodyPr>
          <a:lstStyle/>
          <a:p>
            <a:pPr>
              <a:lnSpc>
                <a:spcPct val="150000"/>
              </a:lnSpc>
            </a:pPr>
            <a:r>
              <a:rPr kumimoji="1" lang="en-US" altLang="zh-CN" sz="2800" dirty="0"/>
              <a:t>Stating</a:t>
            </a:r>
            <a:r>
              <a:rPr kumimoji="1" lang="zh-CN" altLang="en-US" sz="2800" dirty="0"/>
              <a:t> </a:t>
            </a:r>
            <a:r>
              <a:rPr kumimoji="1" lang="en-US" altLang="zh-CN" sz="2800" dirty="0"/>
              <a:t>that</a:t>
            </a:r>
            <a:r>
              <a:rPr kumimoji="1" lang="zh-CN" altLang="en-US" sz="2800" dirty="0"/>
              <a:t> </a:t>
            </a:r>
            <a:r>
              <a:rPr kumimoji="1" lang="en-US" altLang="zh-CN" sz="2800" dirty="0"/>
              <a:t>the</a:t>
            </a:r>
            <a:r>
              <a:rPr kumimoji="1" lang="zh-CN" altLang="en-US" sz="2800" dirty="0"/>
              <a:t> </a:t>
            </a:r>
            <a:r>
              <a:rPr kumimoji="1" lang="en-US" altLang="zh-CN" sz="2800" dirty="0"/>
              <a:t>reader</a:t>
            </a:r>
            <a:r>
              <a:rPr kumimoji="1" lang="zh-CN" altLang="en-US" sz="2800" dirty="0"/>
              <a:t> </a:t>
            </a:r>
            <a:r>
              <a:rPr kumimoji="1" lang="en-US" altLang="zh-CN" sz="2800" dirty="0"/>
              <a:t>has</a:t>
            </a:r>
            <a:r>
              <a:rPr kumimoji="1" lang="zh-CN" altLang="en-US" sz="2800" dirty="0"/>
              <a:t> </a:t>
            </a:r>
            <a:r>
              <a:rPr kumimoji="1" lang="en-US" altLang="zh-CN" sz="2800" dirty="0"/>
              <a:t>now</a:t>
            </a:r>
            <a:r>
              <a:rPr kumimoji="1" lang="zh-CN" altLang="en-US" sz="2800" dirty="0"/>
              <a:t> </a:t>
            </a:r>
            <a:r>
              <a:rPr kumimoji="1" lang="en-US" altLang="zh-CN" sz="2800" dirty="0"/>
              <a:t>complete</a:t>
            </a:r>
            <a:r>
              <a:rPr kumimoji="1" lang="zh-CN" altLang="en-US" sz="2800" dirty="0"/>
              <a:t> </a:t>
            </a:r>
            <a:r>
              <a:rPr kumimoji="1" lang="en-US" altLang="zh-CN" sz="2800" dirty="0"/>
              <a:t>the</a:t>
            </a:r>
            <a:r>
              <a:rPr kumimoji="1" lang="zh-CN" altLang="en-US" sz="2800" dirty="0"/>
              <a:t> </a:t>
            </a:r>
            <a:r>
              <a:rPr kumimoji="1" lang="en-US" altLang="zh-CN" sz="2800" dirty="0"/>
              <a:t>task</a:t>
            </a:r>
            <a:r>
              <a:rPr kumimoji="1" lang="zh-CN" altLang="en-US" sz="2800" dirty="0"/>
              <a:t> </a:t>
            </a:r>
            <a:r>
              <a:rPr kumimoji="1" lang="en-US" altLang="zh-CN" sz="2800" dirty="0"/>
              <a:t>or</a:t>
            </a:r>
            <a:r>
              <a:rPr kumimoji="1" lang="zh-CN" altLang="en-US" sz="2800" dirty="0"/>
              <a:t> </a:t>
            </a:r>
            <a:r>
              <a:rPr kumimoji="1" lang="en-US" altLang="zh-CN" sz="2800" dirty="0"/>
              <a:t>describing</a:t>
            </a:r>
            <a:r>
              <a:rPr kumimoji="1" lang="zh-CN" altLang="en-US" sz="2800" dirty="0"/>
              <a:t> </a:t>
            </a:r>
            <a:r>
              <a:rPr kumimoji="1" lang="en-US" altLang="zh-CN" sz="2800" dirty="0"/>
              <a:t>what</a:t>
            </a:r>
            <a:r>
              <a:rPr kumimoji="1" lang="zh-CN" altLang="en-US" sz="2800" dirty="0"/>
              <a:t> </a:t>
            </a:r>
            <a:r>
              <a:rPr kumimoji="1" lang="en-US" altLang="zh-CN" sz="2800" dirty="0"/>
              <a:t>the</a:t>
            </a:r>
            <a:r>
              <a:rPr kumimoji="1" lang="zh-CN" altLang="en-US" sz="2800" dirty="0"/>
              <a:t> </a:t>
            </a:r>
            <a:r>
              <a:rPr kumimoji="1" lang="en-US" altLang="zh-CN" sz="2800" dirty="0"/>
              <a:t>reader</a:t>
            </a:r>
            <a:r>
              <a:rPr kumimoji="1" lang="zh-CN" altLang="en-US" sz="2800" dirty="0"/>
              <a:t> </a:t>
            </a:r>
            <a:r>
              <a:rPr kumimoji="1" lang="en-US" altLang="zh-CN" sz="2800" dirty="0"/>
              <a:t>should</a:t>
            </a:r>
            <a:r>
              <a:rPr kumimoji="1" lang="zh-CN" altLang="en-US" sz="2800" dirty="0"/>
              <a:t> </a:t>
            </a:r>
            <a:r>
              <a:rPr kumimoji="1" lang="en-US" altLang="zh-CN" sz="2800" dirty="0"/>
              <a:t>do</a:t>
            </a:r>
            <a:r>
              <a:rPr kumimoji="1" lang="zh-CN" altLang="en-US" sz="2800" dirty="0"/>
              <a:t> </a:t>
            </a:r>
            <a:r>
              <a:rPr kumimoji="1" lang="en-US" altLang="zh-CN" sz="2800" dirty="0"/>
              <a:t>next;</a:t>
            </a:r>
          </a:p>
          <a:p>
            <a:pPr>
              <a:lnSpc>
                <a:spcPct val="150000"/>
              </a:lnSpc>
            </a:pPr>
            <a:r>
              <a:rPr kumimoji="1" lang="en-US" altLang="zh-CN" sz="2800" dirty="0"/>
              <a:t>Ending</a:t>
            </a:r>
            <a:r>
              <a:rPr kumimoji="1" lang="zh-CN" altLang="en-US" sz="2800" dirty="0"/>
              <a:t> </a:t>
            </a:r>
            <a:r>
              <a:rPr kumimoji="1" lang="en-US" altLang="zh-CN" sz="2800" dirty="0"/>
              <a:t>with</a:t>
            </a:r>
            <a:r>
              <a:rPr kumimoji="1" lang="zh-CN" altLang="en-US" sz="2800" dirty="0"/>
              <a:t> </a:t>
            </a:r>
            <a:r>
              <a:rPr kumimoji="1" lang="en-US" altLang="zh-CN" sz="2800" i="1" dirty="0"/>
              <a:t>Maintenance</a:t>
            </a:r>
            <a:r>
              <a:rPr kumimoji="1" lang="zh-CN" altLang="en-US" sz="2800" i="1" dirty="0"/>
              <a:t> </a:t>
            </a:r>
            <a:r>
              <a:rPr kumimoji="1" lang="en-US" altLang="zh-CN" sz="2800" i="1" dirty="0"/>
              <a:t>Tips</a:t>
            </a:r>
            <a:r>
              <a:rPr kumimoji="1" lang="zh-CN" altLang="en-US" sz="2800" i="1" dirty="0"/>
              <a:t> </a:t>
            </a:r>
            <a:r>
              <a:rPr kumimoji="1" lang="en-US" altLang="zh-CN" sz="2800" dirty="0"/>
              <a:t>or</a:t>
            </a:r>
            <a:r>
              <a:rPr kumimoji="1" lang="zh-CN" altLang="en-US" sz="2800" dirty="0"/>
              <a:t> </a:t>
            </a:r>
            <a:r>
              <a:rPr kumimoji="1" lang="en-US" altLang="zh-CN" sz="2800" i="1" dirty="0"/>
              <a:t>A</a:t>
            </a:r>
            <a:r>
              <a:rPr kumimoji="1" lang="zh-CN" altLang="en-US" sz="2800" i="1" dirty="0"/>
              <a:t> </a:t>
            </a:r>
            <a:r>
              <a:rPr kumimoji="1" lang="en-US" altLang="zh-CN" sz="2800" i="1" dirty="0"/>
              <a:t>Troubleshooting</a:t>
            </a:r>
            <a:r>
              <a:rPr kumimoji="1" lang="zh-CN" altLang="en-US" sz="2800" i="1" dirty="0"/>
              <a:t> </a:t>
            </a:r>
            <a:r>
              <a:rPr kumimoji="1" lang="en-US" altLang="zh-CN" sz="2800" i="1" dirty="0"/>
              <a:t>Guide</a:t>
            </a:r>
            <a:endParaRPr kumimoji="1" lang="zh-CN" altLang="en-US" sz="2800" i="1" dirty="0"/>
          </a:p>
        </p:txBody>
      </p:sp>
    </p:spTree>
    <p:extLst>
      <p:ext uri="{BB962C8B-B14F-4D97-AF65-F5344CB8AC3E}">
        <p14:creationId xmlns:p14="http://schemas.microsoft.com/office/powerpoint/2010/main" val="395839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3199EE57-2B0E-ED48-9012-58DE63CF51AD}"/>
              </a:ext>
            </a:extLst>
          </p:cNvPr>
          <p:cNvSpPr txBox="1">
            <a:spLocks/>
          </p:cNvSpPr>
          <p:nvPr/>
        </p:nvSpPr>
        <p:spPr>
          <a:xfrm>
            <a:off x="1640839" y="1078262"/>
            <a:ext cx="9298093" cy="5153204"/>
          </a:xfrm>
          <a:prstGeom prst="rect">
            <a:avLst/>
          </a:prstGeom>
          <a:ln w="12700">
            <a:solidFill>
              <a:srgbClr val="00B0F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000" dirty="0"/>
          </a:p>
          <a:p>
            <a:r>
              <a:rPr lang="en-US" altLang="zh-CN" sz="2400" dirty="0"/>
              <a:t>Are the instructions designed effectively, with adequate white space and a clear relationship between the graphics and the accompanying text?</a:t>
            </a:r>
          </a:p>
          <a:p>
            <a:r>
              <a:rPr lang="en-US" altLang="zh-CN" sz="2400" dirty="0"/>
              <a:t>Do the instructions have a clear title? </a:t>
            </a:r>
          </a:p>
          <a:p>
            <a:r>
              <a:rPr lang="en-US" altLang="zh-CN" sz="2400" dirty="0"/>
              <a:t>Does the introduction to the set of instructions state the purpose of the task? Does it describe safety measures or other concerns that readers should understand? Does it list necessary tools and materials? </a:t>
            </a:r>
          </a:p>
          <a:p>
            <a:r>
              <a:rPr lang="en-US" altLang="zh-CN" sz="2400" dirty="0"/>
              <a:t>Are the step-by-step instructions numbered?  Are  they simple and direct? </a:t>
            </a:r>
          </a:p>
          <a:p>
            <a:r>
              <a:rPr lang="en-US" altLang="zh-CN" sz="2400" dirty="0"/>
              <a:t>Are appropriate graphics included? </a:t>
            </a:r>
          </a:p>
          <a:p>
            <a:r>
              <a:rPr lang="en-US" altLang="zh-CN" sz="2400" dirty="0"/>
              <a:t>Does the conclusion include any necessary follow-up advice?  Or if appropriate, a troubleshooting guide? </a:t>
            </a:r>
          </a:p>
          <a:p>
            <a:endParaRPr lang="zh-CN" altLang="en-US" sz="2000" dirty="0"/>
          </a:p>
        </p:txBody>
      </p:sp>
      <p:sp>
        <p:nvSpPr>
          <p:cNvPr id="3" name="文本框 2">
            <a:extLst>
              <a:ext uri="{FF2B5EF4-FFF2-40B4-BE49-F238E27FC236}">
                <a16:creationId xmlns:a16="http://schemas.microsoft.com/office/drawing/2014/main" id="{55A716AF-07F0-6C45-8683-EC983D85570C}"/>
              </a:ext>
            </a:extLst>
          </p:cNvPr>
          <p:cNvSpPr txBox="1"/>
          <p:nvPr/>
        </p:nvSpPr>
        <p:spPr>
          <a:xfrm>
            <a:off x="3371801" y="294005"/>
            <a:ext cx="5239971" cy="584775"/>
          </a:xfrm>
          <a:prstGeom prst="rect">
            <a:avLst/>
          </a:prstGeom>
          <a:noFill/>
        </p:spPr>
        <p:txBody>
          <a:bodyPr wrap="square" rtlCol="0">
            <a:spAutoFit/>
          </a:bodyPr>
          <a:lstStyle/>
          <a:p>
            <a:pPr algn="ctr"/>
            <a:r>
              <a:rPr lang="en-US" altLang="zh-CN" sz="3200" b="1" dirty="0">
                <a:solidFill>
                  <a:srgbClr val="00B0F0"/>
                </a:solidFill>
              </a:rPr>
              <a:t>Questions for Review:</a:t>
            </a:r>
            <a:endParaRPr kumimoji="1" lang="zh-CN" altLang="en-US" sz="3200" b="1" dirty="0">
              <a:solidFill>
                <a:srgbClr val="00B0F0"/>
              </a:solidFill>
            </a:endParaRPr>
          </a:p>
        </p:txBody>
      </p:sp>
    </p:spTree>
    <p:extLst>
      <p:ext uri="{BB962C8B-B14F-4D97-AF65-F5344CB8AC3E}">
        <p14:creationId xmlns:p14="http://schemas.microsoft.com/office/powerpoint/2010/main" val="437023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23650" y="3867786"/>
            <a:ext cx="2501005" cy="1569660"/>
          </a:xfrm>
          <a:prstGeom prst="rect">
            <a:avLst/>
          </a:prstGeom>
          <a:noFill/>
        </p:spPr>
        <p:txBody>
          <a:bodyPr wrap="none" rtlCol="0">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Good</a:t>
            </a:r>
            <a:r>
              <a:rPr lang="zh-CN" altLang="en-US" sz="3200" b="1" dirty="0">
                <a:solidFill>
                  <a:schemeClr val="bg1"/>
                </a:solidFill>
                <a:latin typeface="微软雅黑 Light" panose="020B0502040204020203" pitchFamily="34" charset="-122"/>
                <a:ea typeface="微软雅黑 Light" panose="020B0502040204020203" pitchFamily="34" charset="-122"/>
              </a:rPr>
              <a:t> </a:t>
            </a:r>
            <a:r>
              <a:rPr lang="en-US" altLang="zh-CN" sz="3200" b="1" dirty="0">
                <a:solidFill>
                  <a:schemeClr val="bg1"/>
                </a:solidFill>
                <a:latin typeface="微软雅黑 Light" panose="020B0502040204020203" pitchFamily="34" charset="-122"/>
                <a:ea typeface="微软雅黑 Light" panose="020B0502040204020203" pitchFamily="34" charset="-122"/>
              </a:rPr>
              <a:t>Luck!</a:t>
            </a:r>
          </a:p>
          <a:p>
            <a:pPr algn="ctr"/>
            <a:r>
              <a:rPr lang="en-US" altLang="zh-CN" sz="3200" b="1" dirty="0">
                <a:solidFill>
                  <a:schemeClr val="bg1"/>
                </a:solidFill>
                <a:latin typeface="微软雅黑 Light" panose="020B0502040204020203" pitchFamily="34" charset="-122"/>
                <a:ea typeface="微软雅黑 Light" panose="020B0502040204020203" pitchFamily="34" charset="-122"/>
              </a:rPr>
              <a:t>&amp;</a:t>
            </a:r>
          </a:p>
          <a:p>
            <a:pPr algn="ctr"/>
            <a:r>
              <a:rPr lang="en-US" altLang="zh-CN" sz="3200" b="1" dirty="0">
                <a:solidFill>
                  <a:schemeClr val="bg1"/>
                </a:solidFill>
                <a:latin typeface="微软雅黑 Light" panose="020B0502040204020203" pitchFamily="34" charset="-122"/>
                <a:ea typeface="微软雅黑 Light" panose="020B0502040204020203" pitchFamily="34" charset="-122"/>
              </a:rPr>
              <a:t>Best</a:t>
            </a:r>
            <a:r>
              <a:rPr lang="zh-CN" altLang="en-US" sz="3200" b="1" dirty="0">
                <a:solidFill>
                  <a:schemeClr val="bg1"/>
                </a:solidFill>
                <a:latin typeface="微软雅黑 Light" panose="020B0502040204020203" pitchFamily="34" charset="-122"/>
                <a:ea typeface="微软雅黑 Light" panose="020B0502040204020203" pitchFamily="34" charset="-122"/>
              </a:rPr>
              <a:t> </a:t>
            </a:r>
            <a:r>
              <a:rPr lang="en-US" altLang="zh-CN" sz="3200" b="1" dirty="0">
                <a:solidFill>
                  <a:schemeClr val="bg1"/>
                </a:solidFill>
                <a:latin typeface="微软雅黑 Light" panose="020B0502040204020203" pitchFamily="34" charset="-122"/>
                <a:ea typeface="微软雅黑 Light" panose="020B0502040204020203" pitchFamily="34" charset="-122"/>
              </a:rPr>
              <a:t>Wishes!</a:t>
            </a:r>
            <a:endParaRPr lang="zh-CN" altLang="en-US" sz="3200" b="1" dirty="0">
              <a:solidFill>
                <a:schemeClr val="bg1"/>
              </a:solidFill>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a:off x="4427997" y="2845874"/>
            <a:ext cx="3245275" cy="478971"/>
            <a:chOff x="4473363" y="2732538"/>
            <a:chExt cx="3245275" cy="478971"/>
          </a:xfrm>
        </p:grpSpPr>
        <p:grpSp>
          <p:nvGrpSpPr>
            <p:cNvPr id="43" name="组合 42"/>
            <p:cNvGrpSpPr/>
            <p:nvPr/>
          </p:nvGrpSpPr>
          <p:grpSpPr>
            <a:xfrm>
              <a:off x="4473363" y="2732538"/>
              <a:ext cx="3245275" cy="478971"/>
              <a:chOff x="4452923" y="4038826"/>
              <a:chExt cx="3245275" cy="478971"/>
            </a:xfrm>
          </p:grpSpPr>
          <p:grpSp>
            <p:nvGrpSpPr>
              <p:cNvPr id="38" name="组合 37"/>
              <p:cNvGrpSpPr/>
              <p:nvPr/>
            </p:nvGrpSpPr>
            <p:grpSpPr>
              <a:xfrm>
                <a:off x="5375024" y="4038826"/>
                <a:ext cx="478971" cy="478971"/>
                <a:chOff x="4221960" y="3889829"/>
                <a:chExt cx="1001485" cy="1001485"/>
              </a:xfrm>
            </p:grpSpPr>
            <p:sp>
              <p:nvSpPr>
                <p:cNvPr id="8" name="椭圆 7"/>
                <p:cNvSpPr/>
                <p:nvPr/>
              </p:nvSpPr>
              <p:spPr>
                <a:xfrm>
                  <a:off x="4221960"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11"/>
                <p:cNvSpPr>
                  <a:spLocks noEditPoints="1"/>
                </p:cNvSpPr>
                <p:nvPr/>
              </p:nvSpPr>
              <p:spPr bwMode="auto">
                <a:xfrm>
                  <a:off x="4563163" y="4129053"/>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6297125" y="4038826"/>
                <a:ext cx="478971" cy="478971"/>
                <a:chOff x="6704792" y="3889829"/>
                <a:chExt cx="1001485" cy="1001485"/>
              </a:xfrm>
            </p:grpSpPr>
            <p:sp>
              <p:nvSpPr>
                <p:cNvPr id="9" name="椭圆 8"/>
                <p:cNvSpPr/>
                <p:nvPr/>
              </p:nvSpPr>
              <p:spPr>
                <a:xfrm>
                  <a:off x="6704792"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11477" y="4176976"/>
                  <a:ext cx="388114" cy="427190"/>
                  <a:chOff x="4703763" y="1868488"/>
                  <a:chExt cx="2790825" cy="3071812"/>
                </a:xfrm>
                <a:solidFill>
                  <a:srgbClr val="66CDCC"/>
                </a:solidFill>
              </p:grpSpPr>
              <p:sp>
                <p:nvSpPr>
                  <p:cNvPr id="13"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2" name="组合 41"/>
              <p:cNvGrpSpPr/>
              <p:nvPr/>
            </p:nvGrpSpPr>
            <p:grpSpPr>
              <a:xfrm>
                <a:off x="7219227" y="4038826"/>
                <a:ext cx="478971" cy="478971"/>
                <a:chOff x="9187625" y="3889829"/>
                <a:chExt cx="1001485" cy="1001485"/>
              </a:xfrm>
            </p:grpSpPr>
            <p:sp>
              <p:nvSpPr>
                <p:cNvPr id="10" name="椭圆 9"/>
                <p:cNvSpPr/>
                <p:nvPr/>
              </p:nvSpPr>
              <p:spPr>
                <a:xfrm>
                  <a:off x="9187625"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469324" y="4117583"/>
                  <a:ext cx="438086" cy="545976"/>
                  <a:chOff x="4706938" y="1582738"/>
                  <a:chExt cx="2984501" cy="3719513"/>
                </a:xfrm>
                <a:solidFill>
                  <a:schemeClr val="bg1"/>
                </a:solidFill>
              </p:grpSpPr>
              <p:sp>
                <p:nvSpPr>
                  <p:cNvPr id="16"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4706938" y="1582738"/>
                    <a:ext cx="2747963" cy="3719513"/>
                    <a:chOff x="4706938" y="1582738"/>
                    <a:chExt cx="2747963" cy="3719513"/>
                  </a:xfrm>
                  <a:grpFill/>
                </p:grpSpPr>
                <p:sp>
                  <p:nvSpPr>
                    <p:cNvPr id="18"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9" name="椭圆 38"/>
              <p:cNvSpPr/>
              <p:nvPr/>
            </p:nvSpPr>
            <p:spPr>
              <a:xfrm>
                <a:off x="4452923" y="4038826"/>
                <a:ext cx="478971" cy="4789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99559" y="2860765"/>
              <a:ext cx="254947" cy="254947"/>
            </a:xfrm>
            <a:prstGeom prst="rect">
              <a:avLst/>
            </a:prstGeom>
          </p:spPr>
        </p:pic>
      </p:grpSp>
      <p:pic>
        <p:nvPicPr>
          <p:cNvPr id="40" name="图片 39">
            <a:extLst>
              <a:ext uri="{FF2B5EF4-FFF2-40B4-BE49-F238E27FC236}">
                <a16:creationId xmlns:a16="http://schemas.microsoft.com/office/drawing/2014/main" id="{9E75A92B-904B-8449-8234-774D628CA36B}"/>
              </a:ext>
            </a:extLst>
          </p:cNvPr>
          <p:cNvPicPr>
            <a:picLocks noChangeAspect="1"/>
          </p:cNvPicPr>
          <p:nvPr/>
        </p:nvPicPr>
        <p:blipFill rotWithShape="1">
          <a:blip r:embed="rId3">
            <a:extLst>
              <a:ext uri="{28A0092B-C50C-407E-A947-70E740481C1C}">
                <a14:useLocalDpi xmlns:a14="http://schemas.microsoft.com/office/drawing/2010/main" val="0"/>
              </a:ext>
            </a:extLst>
          </a:blip>
          <a:srcRect t="17284" b="28615"/>
          <a:stretch/>
        </p:blipFill>
        <p:spPr>
          <a:xfrm>
            <a:off x="4041004" y="0"/>
            <a:ext cx="4019263" cy="2302934"/>
          </a:xfrm>
          <a:prstGeom prst="rect">
            <a:avLst/>
          </a:prstGeom>
        </p:spPr>
      </p:pic>
      <p:pic>
        <p:nvPicPr>
          <p:cNvPr id="47" name="图片 46">
            <a:extLst>
              <a:ext uri="{FF2B5EF4-FFF2-40B4-BE49-F238E27FC236}">
                <a16:creationId xmlns:a16="http://schemas.microsoft.com/office/drawing/2014/main" id="{8A178766-E7A8-F040-B7D3-87CA00D20D68}"/>
              </a:ext>
            </a:extLst>
          </p:cNvPr>
          <p:cNvPicPr>
            <a:picLocks noChangeAspect="1"/>
          </p:cNvPicPr>
          <p:nvPr/>
        </p:nvPicPr>
        <p:blipFill rotWithShape="1">
          <a:blip r:embed="rId4">
            <a:extLst>
              <a:ext uri="{28A0092B-C50C-407E-A947-70E740481C1C}">
                <a14:useLocalDpi xmlns:a14="http://schemas.microsoft.com/office/drawing/2010/main" val="0"/>
              </a:ext>
            </a:extLst>
          </a:blip>
          <a:srcRect t="19506" b="24939"/>
          <a:stretch/>
        </p:blipFill>
        <p:spPr>
          <a:xfrm>
            <a:off x="4893" y="0"/>
            <a:ext cx="4036111" cy="2302934"/>
          </a:xfrm>
          <a:prstGeom prst="rect">
            <a:avLst/>
          </a:prstGeom>
        </p:spPr>
      </p:pic>
      <p:pic>
        <p:nvPicPr>
          <p:cNvPr id="49" name="图片 48">
            <a:extLst>
              <a:ext uri="{FF2B5EF4-FFF2-40B4-BE49-F238E27FC236}">
                <a16:creationId xmlns:a16="http://schemas.microsoft.com/office/drawing/2014/main" id="{06D3F170-7946-8643-BCE0-C4A986B26BD8}"/>
              </a:ext>
            </a:extLst>
          </p:cNvPr>
          <p:cNvPicPr>
            <a:picLocks noChangeAspect="1"/>
          </p:cNvPicPr>
          <p:nvPr/>
        </p:nvPicPr>
        <p:blipFill rotWithShape="1">
          <a:blip r:embed="rId5">
            <a:extLst>
              <a:ext uri="{28A0092B-C50C-407E-A947-70E740481C1C}">
                <a14:useLocalDpi xmlns:a14="http://schemas.microsoft.com/office/drawing/2010/main" val="0"/>
              </a:ext>
            </a:extLst>
          </a:blip>
          <a:srcRect t="19013" b="28615"/>
          <a:stretch/>
        </p:blipFill>
        <p:spPr>
          <a:xfrm>
            <a:off x="8060266" y="1"/>
            <a:ext cx="4131733" cy="2302933"/>
          </a:xfrm>
          <a:prstGeom prst="rect">
            <a:avLst/>
          </a:prstGeom>
        </p:spPr>
      </p:pic>
    </p:spTree>
    <p:extLst>
      <p:ext uri="{BB962C8B-B14F-4D97-AF65-F5344CB8AC3E}">
        <p14:creationId xmlns:p14="http://schemas.microsoft.com/office/powerpoint/2010/main" val="408607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E2837A-406C-8F43-9EFE-27D8ECAB42DC}"/>
              </a:ext>
            </a:extLst>
          </p:cNvPr>
          <p:cNvPicPr>
            <a:picLocks noChangeAspect="1"/>
          </p:cNvPicPr>
          <p:nvPr/>
        </p:nvPicPr>
        <p:blipFill>
          <a:blip r:embed="rId2"/>
          <a:stretch>
            <a:fillRect/>
          </a:stretch>
        </p:blipFill>
        <p:spPr>
          <a:xfrm>
            <a:off x="0" y="0"/>
            <a:ext cx="12192000" cy="6875384"/>
          </a:xfrm>
          <a:prstGeom prst="rect">
            <a:avLst/>
          </a:prstGeom>
        </p:spPr>
      </p:pic>
      <p:sp>
        <p:nvSpPr>
          <p:cNvPr id="3" name="文本框 2">
            <a:extLst>
              <a:ext uri="{FF2B5EF4-FFF2-40B4-BE49-F238E27FC236}">
                <a16:creationId xmlns:a16="http://schemas.microsoft.com/office/drawing/2014/main" id="{2DCA19E0-7136-9545-A755-D6863F84A82E}"/>
              </a:ext>
            </a:extLst>
          </p:cNvPr>
          <p:cNvSpPr txBox="1"/>
          <p:nvPr/>
        </p:nvSpPr>
        <p:spPr>
          <a:xfrm>
            <a:off x="573683" y="284323"/>
            <a:ext cx="3101490" cy="646331"/>
          </a:xfrm>
          <a:prstGeom prst="rect">
            <a:avLst/>
          </a:prstGeom>
          <a:noFill/>
        </p:spPr>
        <p:txBody>
          <a:bodyPr wrap="non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Introduction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1BF06EF-349F-BA4F-B90F-81911646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66" y="1097280"/>
            <a:ext cx="5149469" cy="3508076"/>
          </a:xfrm>
          <a:prstGeom prst="rect">
            <a:avLst/>
          </a:prstGeom>
        </p:spPr>
      </p:pic>
      <p:pic>
        <p:nvPicPr>
          <p:cNvPr id="7" name="图片 6">
            <a:extLst>
              <a:ext uri="{FF2B5EF4-FFF2-40B4-BE49-F238E27FC236}">
                <a16:creationId xmlns:a16="http://schemas.microsoft.com/office/drawing/2014/main" id="{B105753A-3454-7F45-91A9-2F43C44D8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030" y="2515412"/>
            <a:ext cx="5479268" cy="3785992"/>
          </a:xfrm>
          <a:prstGeom prst="rect">
            <a:avLst/>
          </a:prstGeom>
        </p:spPr>
      </p:pic>
    </p:spTree>
    <p:extLst>
      <p:ext uri="{BB962C8B-B14F-4D97-AF65-F5344CB8AC3E}">
        <p14:creationId xmlns:p14="http://schemas.microsoft.com/office/powerpoint/2010/main" val="55320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123" y="597142"/>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895007" y="2119086"/>
            <a:ext cx="1001485" cy="1001485"/>
          </a:xfrm>
          <a:prstGeom prst="ellipse">
            <a:avLst/>
          </a:prstGeom>
          <a:solidFill>
            <a:srgbClr val="66CDCC"/>
          </a:solidFill>
          <a:ln>
            <a:solidFill>
              <a:srgbClr val="66C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353841"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85713" y="2150524"/>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58900"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2156632" y="2380710"/>
            <a:ext cx="478235" cy="478235"/>
          </a:xfrm>
          <a:prstGeom prst="rect">
            <a:avLst/>
          </a:prstGeom>
        </p:spPr>
      </p:pic>
      <p:sp>
        <p:nvSpPr>
          <p:cNvPr id="24" name="Freeform 11"/>
          <p:cNvSpPr>
            <a:spLocks noEditPoints="1"/>
          </p:cNvSpPr>
          <p:nvPr/>
        </p:nvSpPr>
        <p:spPr bwMode="auto">
          <a:xfrm>
            <a:off x="4695044" y="2358310"/>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7118999" y="2420884"/>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9940599" y="2346839"/>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1545837" y="3197529"/>
            <a:ext cx="1699824" cy="369332"/>
          </a:xfrm>
          <a:prstGeom prst="rect">
            <a:avLst/>
          </a:prstGeom>
          <a:noFill/>
        </p:spPr>
        <p:txBody>
          <a:bodyPr wrap="none" rtlCol="0">
            <a:spAutoFit/>
          </a:bodyPr>
          <a:lstStyle/>
          <a:p>
            <a:r>
              <a:rPr lang="en-US" altLang="zh-CN" b="1" dirty="0">
                <a:solidFill>
                  <a:srgbClr val="66CDCC"/>
                </a:solidFill>
              </a:rPr>
              <a:t>Emails</a:t>
            </a:r>
            <a:r>
              <a:rPr lang="zh-CN" altLang="en-US" b="1" dirty="0">
                <a:solidFill>
                  <a:srgbClr val="66CDCC"/>
                </a:solidFill>
              </a:rPr>
              <a:t> </a:t>
            </a:r>
            <a:r>
              <a:rPr lang="en-US" altLang="zh-CN" b="1" dirty="0">
                <a:solidFill>
                  <a:srgbClr val="66CDCC"/>
                </a:solidFill>
              </a:rPr>
              <a:t>for</a:t>
            </a:r>
            <a:r>
              <a:rPr lang="zh-CN" altLang="en-US" b="1" dirty="0">
                <a:solidFill>
                  <a:srgbClr val="66CDCC"/>
                </a:solidFill>
              </a:rPr>
              <a:t> </a:t>
            </a:r>
            <a:r>
              <a:rPr lang="en-US" altLang="zh-CN" b="1" dirty="0">
                <a:solidFill>
                  <a:srgbClr val="66CDCC"/>
                </a:solidFill>
              </a:rPr>
              <a:t>Work</a:t>
            </a:r>
            <a:endParaRPr lang="zh-CN" altLang="en-US" b="1" dirty="0">
              <a:solidFill>
                <a:srgbClr val="66CDCC"/>
              </a:solidFill>
            </a:endParaRPr>
          </a:p>
        </p:txBody>
      </p:sp>
      <p:sp>
        <p:nvSpPr>
          <p:cNvPr id="56" name="文本框 55"/>
          <p:cNvSpPr txBox="1"/>
          <p:nvPr/>
        </p:nvSpPr>
        <p:spPr>
          <a:xfrm>
            <a:off x="4011151" y="3197529"/>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5887160" y="3197529"/>
            <a:ext cx="2881815"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8900467" y="3198173"/>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59" name="文本框 58"/>
          <p:cNvSpPr txBox="1"/>
          <p:nvPr/>
        </p:nvSpPr>
        <p:spPr>
          <a:xfrm>
            <a:off x="1304564" y="3643819"/>
            <a:ext cx="3101297" cy="1477328"/>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Format</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Elements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of</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Emails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Work</a:t>
            </a:r>
          </a:p>
          <a:p>
            <a:endParaRPr lang="en-US" altLang="zh-CN" sz="1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Tips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on</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Drafting</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Emails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Work</a:t>
            </a:r>
          </a:p>
        </p:txBody>
      </p:sp>
      <p:sp>
        <p:nvSpPr>
          <p:cNvPr id="65" name="直角三角形 64"/>
          <p:cNvSpPr/>
          <p:nvPr/>
        </p:nvSpPr>
        <p:spPr>
          <a:xfrm flipH="1">
            <a:off x="0" y="5522973"/>
            <a:ext cx="12192000"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861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3488266" y="514965"/>
            <a:ext cx="3959550" cy="646331"/>
          </a:xfrm>
          <a:prstGeom prst="rect">
            <a:avLst/>
          </a:prstGeom>
          <a:noFill/>
        </p:spPr>
        <p:txBody>
          <a:bodyPr wrap="squar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4318993" y="1304568"/>
            <a:ext cx="2298096" cy="45719"/>
          </a:xfrm>
          <a:prstGeom prst="roundRect">
            <a:avLst/>
          </a:prstGeom>
          <a:solidFill>
            <a:srgbClr val="6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2079162" y="2117293"/>
            <a:ext cx="6606439" cy="949672"/>
          </a:xfrm>
          <a:prstGeom prst="rect">
            <a:avLst/>
          </a:prstGeom>
          <a:solidFill>
            <a:srgbClr val="66CDC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微软雅黑 Light" panose="020B0502040204020203" pitchFamily="34" charset="-122"/>
                <a:ea typeface="微软雅黑 Light" panose="020B0502040204020203" pitchFamily="34" charset="-122"/>
              </a:rPr>
              <a:t>1.</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Format</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Elements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of</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Emails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Work</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
        <p:nvSpPr>
          <p:cNvPr id="200" name="直角三角形 199"/>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9290AF4-EB6D-DF4F-9738-32880FC4C745}"/>
              </a:ext>
            </a:extLst>
          </p:cNvPr>
          <p:cNvSpPr txBox="1"/>
          <p:nvPr/>
        </p:nvSpPr>
        <p:spPr>
          <a:xfrm>
            <a:off x="3066757" y="3311584"/>
            <a:ext cx="5472332" cy="461665"/>
          </a:xfrm>
          <a:prstGeom prst="rect">
            <a:avLst/>
          </a:prstGeom>
          <a:noFill/>
        </p:spPr>
        <p:txBody>
          <a:bodyPr wrap="square" rtlCol="0">
            <a:spAutoFit/>
          </a:bodyPr>
          <a:lstStyle/>
          <a:p>
            <a:r>
              <a:rPr kumimoji="1" lang="en-US" altLang="zh-CN" sz="2400" dirty="0"/>
              <a:t>Header,</a:t>
            </a:r>
            <a:r>
              <a:rPr kumimoji="1" lang="zh-CN" altLang="en-US" sz="2400" dirty="0"/>
              <a:t> </a:t>
            </a:r>
            <a:r>
              <a:rPr kumimoji="1" lang="en-US" altLang="zh-CN" sz="2400" dirty="0"/>
              <a:t>Message</a:t>
            </a:r>
            <a:r>
              <a:rPr kumimoji="1" lang="zh-CN" altLang="en-US" sz="2400" dirty="0"/>
              <a:t> </a:t>
            </a:r>
            <a:r>
              <a:rPr kumimoji="1" lang="en-US" altLang="zh-CN" sz="2400" dirty="0"/>
              <a:t>and</a:t>
            </a:r>
            <a:r>
              <a:rPr kumimoji="1" lang="zh-CN" altLang="en-US" sz="2400" dirty="0"/>
              <a:t> </a:t>
            </a:r>
            <a:r>
              <a:rPr kumimoji="1" lang="en-US" altLang="zh-CN" sz="2400" dirty="0"/>
              <a:t>Signature</a:t>
            </a:r>
            <a:endParaRPr kumimoji="1" lang="zh-CN" altLang="en-US" sz="2400" dirty="0"/>
          </a:p>
        </p:txBody>
      </p:sp>
      <p:sp>
        <p:nvSpPr>
          <p:cNvPr id="69" name="矩形 68">
            <a:extLst>
              <a:ext uri="{FF2B5EF4-FFF2-40B4-BE49-F238E27FC236}">
                <a16:creationId xmlns:a16="http://schemas.microsoft.com/office/drawing/2014/main" id="{E5ED92BB-F082-F84A-81CA-26E363C4A6D6}"/>
              </a:ext>
            </a:extLst>
          </p:cNvPr>
          <p:cNvSpPr/>
          <p:nvPr/>
        </p:nvSpPr>
        <p:spPr>
          <a:xfrm>
            <a:off x="2079161" y="3998308"/>
            <a:ext cx="6606439" cy="949672"/>
          </a:xfrm>
          <a:prstGeom prst="rect">
            <a:avLst/>
          </a:prstGeom>
          <a:solidFill>
            <a:srgbClr val="66CDC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微软雅黑 Light" panose="020B0502040204020203" pitchFamily="34" charset="-122"/>
                <a:ea typeface="微软雅黑 Light" panose="020B0502040204020203" pitchFamily="34" charset="-122"/>
              </a:rPr>
              <a:t>2.</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Tips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on</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Drafting</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Emails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Work</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24B7E952-E96A-B544-8729-B9BC578DFBC6}"/>
              </a:ext>
            </a:extLst>
          </p:cNvPr>
          <p:cNvSpPr txBox="1"/>
          <p:nvPr/>
        </p:nvSpPr>
        <p:spPr>
          <a:xfrm>
            <a:off x="3058696" y="5371681"/>
            <a:ext cx="4389120" cy="830997"/>
          </a:xfrm>
          <a:prstGeom prst="rect">
            <a:avLst/>
          </a:prstGeom>
          <a:noFill/>
        </p:spPr>
        <p:txBody>
          <a:bodyPr wrap="square" rtlCol="0">
            <a:spAutoFit/>
          </a:bodyPr>
          <a:lstStyle/>
          <a:p>
            <a:r>
              <a:rPr kumimoji="1" lang="en-US" altLang="zh-CN" sz="2400" dirty="0"/>
              <a:t>Netiquette Guidelines for Writing a Business Email</a:t>
            </a:r>
            <a:endParaRPr kumimoji="1" lang="zh-CN" altLang="en-US" sz="2400" dirty="0"/>
          </a:p>
        </p:txBody>
      </p:sp>
      <p:pic>
        <p:nvPicPr>
          <p:cNvPr id="5" name="图片 4">
            <a:extLst>
              <a:ext uri="{FF2B5EF4-FFF2-40B4-BE49-F238E27FC236}">
                <a16:creationId xmlns:a16="http://schemas.microsoft.com/office/drawing/2014/main" id="{625AD025-A3C8-AE4D-B116-FB2695B8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161" y="3192490"/>
            <a:ext cx="733076" cy="605442"/>
          </a:xfrm>
          <a:prstGeom prst="rect">
            <a:avLst/>
          </a:prstGeom>
        </p:spPr>
      </p:pic>
    </p:spTree>
    <p:extLst>
      <p:ext uri="{BB962C8B-B14F-4D97-AF65-F5344CB8AC3E}">
        <p14:creationId xmlns:p14="http://schemas.microsoft.com/office/powerpoint/2010/main" val="285898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直角三角形 99"/>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49AA19D1-58FE-5944-97C5-E57AE1DE2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96" y="445412"/>
            <a:ext cx="5378659" cy="37064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图片 38">
            <a:extLst>
              <a:ext uri="{FF2B5EF4-FFF2-40B4-BE49-F238E27FC236}">
                <a16:creationId xmlns:a16="http://schemas.microsoft.com/office/drawing/2014/main" id="{89E6DE26-450B-5F41-B4BF-97AD746C5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344" y="2298636"/>
            <a:ext cx="5933147" cy="4109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512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19178" y="279256"/>
            <a:ext cx="394050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Ethical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Research</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flipV="1">
            <a:off x="1375626" y="886740"/>
            <a:ext cx="2827605" cy="45719"/>
          </a:xfrm>
          <a:prstGeom prst="roundRect">
            <a:avLst/>
          </a:prstGeom>
          <a:solidFill>
            <a:srgbClr val="6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60CCBC0-CA04-6E4B-A090-916B7523F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42" y="1329267"/>
            <a:ext cx="5030974" cy="3783835"/>
          </a:xfrm>
          <a:prstGeom prst="rect">
            <a:avLst/>
          </a:prstGeom>
        </p:spPr>
      </p:pic>
      <p:sp>
        <p:nvSpPr>
          <p:cNvPr id="11" name="内容占位符 2">
            <a:extLst>
              <a:ext uri="{FF2B5EF4-FFF2-40B4-BE49-F238E27FC236}">
                <a16:creationId xmlns:a16="http://schemas.microsoft.com/office/drawing/2014/main" id="{31CAEA19-44EF-A94E-A800-857E57B146B3}"/>
              </a:ext>
            </a:extLst>
          </p:cNvPr>
          <p:cNvSpPr txBox="1">
            <a:spLocks/>
          </p:cNvSpPr>
          <p:nvPr/>
        </p:nvSpPr>
        <p:spPr>
          <a:xfrm>
            <a:off x="5631098" y="909599"/>
            <a:ext cx="6171696" cy="5023974"/>
          </a:xfrm>
          <a:prstGeom prst="rect">
            <a:avLst/>
          </a:prstGeom>
          <a:ln w="12700">
            <a:solidFill>
              <a:srgbClr val="66CDCC"/>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100" dirty="0"/>
          </a:p>
          <a:p>
            <a:r>
              <a:rPr lang="en-US" altLang="zh-CN" sz="2000" dirty="0"/>
              <a:t>Did you refrain from discussing nonbusiness subjects?</a:t>
            </a:r>
          </a:p>
          <a:p>
            <a:r>
              <a:rPr lang="en-US" altLang="zh-CN" sz="2000" dirty="0"/>
              <a:t>Did you keep the e-mail as brief as possible and send it only to appropriate people?  </a:t>
            </a:r>
          </a:p>
          <a:p>
            <a:r>
              <a:rPr lang="en-US" altLang="zh-CN" sz="2000" dirty="0"/>
              <a:t>Did you use appropriate formality?  </a:t>
            </a:r>
          </a:p>
          <a:p>
            <a:r>
              <a:rPr lang="en-US" altLang="zh-CN" sz="2000" dirty="0"/>
              <a:t>Did you write correctly?  </a:t>
            </a:r>
          </a:p>
          <a:p>
            <a:r>
              <a:rPr lang="en-US" altLang="zh-CN" sz="2000" dirty="0"/>
              <a:t>Did you avoid flaming?  </a:t>
            </a:r>
          </a:p>
          <a:p>
            <a:r>
              <a:rPr lang="en-US" altLang="zh-CN" sz="2000" dirty="0"/>
              <a:t>Did you write a specific, accurate subject line?</a:t>
            </a:r>
          </a:p>
          <a:p>
            <a:r>
              <a:rPr lang="en-US" altLang="zh-CN" sz="2000" dirty="0"/>
              <a:t>Did you use uppercase and lowercase letters? </a:t>
            </a:r>
          </a:p>
          <a:p>
            <a:r>
              <a:rPr lang="en-US" altLang="zh-CN" sz="2000" dirty="0"/>
              <a:t>Did you skip lines between paragraphs?  </a:t>
            </a:r>
          </a:p>
          <a:p>
            <a:r>
              <a:rPr lang="en-US" altLang="zh-CN" sz="2000" dirty="0"/>
              <a:t>Did you keep the line length under 65 characters?</a:t>
            </a:r>
          </a:p>
          <a:p>
            <a:r>
              <a:rPr lang="en-US" altLang="zh-CN" sz="2000" dirty="0"/>
              <a:t>Did you check with the writer before forwarding his or her message?</a:t>
            </a:r>
            <a:endParaRPr lang="zh-CN" altLang="en-US" sz="2000" dirty="0"/>
          </a:p>
        </p:txBody>
      </p:sp>
      <p:sp>
        <p:nvSpPr>
          <p:cNvPr id="7" name="文本框 6">
            <a:extLst>
              <a:ext uri="{FF2B5EF4-FFF2-40B4-BE49-F238E27FC236}">
                <a16:creationId xmlns:a16="http://schemas.microsoft.com/office/drawing/2014/main" id="{36B035C8-9CDC-B942-8D89-DAF9C35DCA54}"/>
              </a:ext>
            </a:extLst>
          </p:cNvPr>
          <p:cNvSpPr txBox="1"/>
          <p:nvPr/>
        </p:nvSpPr>
        <p:spPr>
          <a:xfrm>
            <a:off x="5631098" y="277158"/>
            <a:ext cx="5239971" cy="584775"/>
          </a:xfrm>
          <a:prstGeom prst="rect">
            <a:avLst/>
          </a:prstGeom>
          <a:noFill/>
        </p:spPr>
        <p:txBody>
          <a:bodyPr wrap="square" rtlCol="0">
            <a:spAutoFit/>
          </a:bodyPr>
          <a:lstStyle/>
          <a:p>
            <a:pPr algn="ctr"/>
            <a:r>
              <a:rPr lang="en-US" altLang="zh-CN" sz="3200" b="1" dirty="0">
                <a:solidFill>
                  <a:srgbClr val="66CDCC"/>
                </a:solidFill>
              </a:rPr>
              <a:t>Questions for Review:</a:t>
            </a:r>
            <a:endParaRPr kumimoji="1" lang="zh-CN" altLang="en-US" sz="3200" b="1" dirty="0">
              <a:solidFill>
                <a:srgbClr val="66CDCC"/>
              </a:solidFill>
            </a:endParaRPr>
          </a:p>
        </p:txBody>
      </p:sp>
    </p:spTree>
    <p:extLst>
      <p:ext uri="{BB962C8B-B14F-4D97-AF65-F5344CB8AC3E}">
        <p14:creationId xmlns:p14="http://schemas.microsoft.com/office/powerpoint/2010/main" val="100448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1895007"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353841" y="2119086"/>
            <a:ext cx="1001485" cy="1001485"/>
          </a:xfrm>
          <a:prstGeom prst="ellipse">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941542" y="2130493"/>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645480" y="211908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56632" y="2380710"/>
            <a:ext cx="478235" cy="478235"/>
          </a:xfrm>
          <a:prstGeom prst="rect">
            <a:avLst/>
          </a:prstGeom>
        </p:spPr>
      </p:pic>
      <p:sp>
        <p:nvSpPr>
          <p:cNvPr id="24" name="Freeform 11"/>
          <p:cNvSpPr>
            <a:spLocks noEditPoints="1"/>
          </p:cNvSpPr>
          <p:nvPr/>
        </p:nvSpPr>
        <p:spPr bwMode="auto">
          <a:xfrm>
            <a:off x="4695044" y="2358310"/>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7248227" y="2418840"/>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9927179" y="2360812"/>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1784043" y="3197529"/>
            <a:ext cx="1662506" cy="369332"/>
          </a:xfrm>
          <a:prstGeom prst="rect">
            <a:avLst/>
          </a:prstGeom>
          <a:noFill/>
        </p:spPr>
        <p:txBody>
          <a:bodyPr wrap="none" rtlCol="0">
            <a:spAutoFit/>
          </a:bodyPr>
          <a:lstStyle/>
          <a:p>
            <a:r>
              <a:rPr lang="en-US" altLang="zh-CN" dirty="0">
                <a:solidFill>
                  <a:schemeClr val="bg1">
                    <a:lumMod val="75000"/>
                  </a:schemeClr>
                </a:solidFill>
              </a:rPr>
              <a:t>Emails</a:t>
            </a:r>
            <a:r>
              <a:rPr lang="zh-CN" altLang="en-US" dirty="0">
                <a:solidFill>
                  <a:schemeClr val="bg1">
                    <a:lumMod val="75000"/>
                  </a:schemeClr>
                </a:solidFill>
              </a:rPr>
              <a:t> </a:t>
            </a:r>
            <a:r>
              <a:rPr lang="en-US" altLang="zh-CN" dirty="0">
                <a:solidFill>
                  <a:schemeClr val="bg1">
                    <a:lumMod val="75000"/>
                  </a:schemeClr>
                </a:solidFill>
              </a:rPr>
              <a:t>for</a:t>
            </a:r>
            <a:r>
              <a:rPr lang="zh-CN" altLang="en-US" dirty="0">
                <a:solidFill>
                  <a:schemeClr val="bg1">
                    <a:lumMod val="75000"/>
                  </a:schemeClr>
                </a:solidFill>
              </a:rPr>
              <a:t> </a:t>
            </a:r>
            <a:r>
              <a:rPr lang="en-US" altLang="zh-CN" dirty="0">
                <a:solidFill>
                  <a:schemeClr val="bg1">
                    <a:lumMod val="75000"/>
                  </a:schemeClr>
                </a:solidFill>
              </a:rPr>
              <a:t>Work</a:t>
            </a:r>
            <a:endParaRPr lang="zh-CN" altLang="en-US" dirty="0">
              <a:solidFill>
                <a:schemeClr val="bg1">
                  <a:lumMod val="75000"/>
                </a:schemeClr>
              </a:solidFill>
            </a:endParaRPr>
          </a:p>
        </p:txBody>
      </p:sp>
      <p:sp>
        <p:nvSpPr>
          <p:cNvPr id="56" name="文本框 55"/>
          <p:cNvSpPr txBox="1"/>
          <p:nvPr/>
        </p:nvSpPr>
        <p:spPr>
          <a:xfrm>
            <a:off x="3966134" y="3175129"/>
            <a:ext cx="1776897" cy="369332"/>
          </a:xfrm>
          <a:prstGeom prst="rect">
            <a:avLst/>
          </a:prstGeom>
          <a:noFill/>
        </p:spPr>
        <p:txBody>
          <a:bodyPr wrap="none" rtlCol="0">
            <a:spAutoFit/>
          </a:bodyPr>
          <a:lstStyle/>
          <a:p>
            <a:r>
              <a:rPr lang="en-US" altLang="zh-CN" b="1" dirty="0">
                <a:solidFill>
                  <a:srgbClr val="F25342"/>
                </a:solidFill>
              </a:rPr>
              <a:t>Effective</a:t>
            </a:r>
            <a:r>
              <a:rPr lang="zh-CN" altLang="en-US" b="1" dirty="0">
                <a:solidFill>
                  <a:srgbClr val="F25342"/>
                </a:solidFill>
              </a:rPr>
              <a:t> </a:t>
            </a:r>
            <a:r>
              <a:rPr lang="en-US" altLang="zh-CN" b="1" dirty="0">
                <a:solidFill>
                  <a:srgbClr val="F25342"/>
                </a:solidFill>
              </a:rPr>
              <a:t>Memos</a:t>
            </a:r>
            <a:endParaRPr lang="zh-CN" altLang="en-US" b="1" dirty="0">
              <a:solidFill>
                <a:srgbClr val="F25342"/>
              </a:solidFill>
            </a:endParaRPr>
          </a:p>
        </p:txBody>
      </p:sp>
      <p:sp>
        <p:nvSpPr>
          <p:cNvPr id="57" name="文本框 56"/>
          <p:cNvSpPr txBox="1"/>
          <p:nvPr/>
        </p:nvSpPr>
        <p:spPr>
          <a:xfrm>
            <a:off x="6096000" y="3197529"/>
            <a:ext cx="2826415"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8922415" y="3210953"/>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60" name="文本框 59"/>
          <p:cNvSpPr txBox="1"/>
          <p:nvPr/>
        </p:nvSpPr>
        <p:spPr>
          <a:xfrm>
            <a:off x="3435894" y="3658766"/>
            <a:ext cx="2833343" cy="1886607"/>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Memo</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Structure</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Components</a:t>
            </a:r>
            <a:r>
              <a:rPr lang="zh-CN" altLang="en-US" sz="2000" dirty="0">
                <a:latin typeface="微软雅黑 Light" panose="020B0502040204020203" pitchFamily="34" charset="-122"/>
                <a:ea typeface="微软雅黑 Light" panose="020B0502040204020203" pitchFamily="34" charset="-122"/>
              </a:rPr>
              <a:t> </a:t>
            </a:r>
            <a:endParaRPr lang="en-US" altLang="zh-CN" sz="2000" dirty="0">
              <a:latin typeface="微软雅黑 Light" panose="020B0502040204020203" pitchFamily="34" charset="-122"/>
              <a:ea typeface="微软雅黑 Light" panose="020B0502040204020203" pitchFamily="34" charset="-122"/>
            </a:endParaRP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Cultural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Study</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Ethical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Research</a:t>
            </a:r>
            <a:endParaRPr lang="zh-CN" altLang="en-US" sz="2000" dirty="0">
              <a:latin typeface="微软雅黑 Light" panose="020B0502040204020203" pitchFamily="34" charset="-122"/>
              <a:ea typeface="微软雅黑 Light" panose="020B0502040204020203" pitchFamily="34" charset="-122"/>
            </a:endParaRPr>
          </a:p>
        </p:txBody>
      </p:sp>
      <p:sp>
        <p:nvSpPr>
          <p:cNvPr id="63" name="直角三角形 62"/>
          <p:cNvSpPr/>
          <p:nvPr/>
        </p:nvSpPr>
        <p:spPr>
          <a:xfrm flipH="1">
            <a:off x="0" y="5522973"/>
            <a:ext cx="12192000" cy="1335027"/>
          </a:xfrm>
          <a:prstGeom prst="rtTriangle">
            <a:avLst/>
          </a:prstGeom>
          <a:gradFill>
            <a:gsLst>
              <a:gs pos="49000">
                <a:srgbClr val="F25342"/>
              </a:gs>
              <a:gs pos="100000">
                <a:srgbClr val="C0000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13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文本框 87"/>
          <p:cNvSpPr txBox="1"/>
          <p:nvPr/>
        </p:nvSpPr>
        <p:spPr>
          <a:xfrm>
            <a:off x="1356010" y="1602875"/>
            <a:ext cx="2074414"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Uses</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of</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Memos</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539888" y="256048"/>
            <a:ext cx="3277565"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8" name="椭圆 97"/>
          <p:cNvSpPr/>
          <p:nvPr/>
        </p:nvSpPr>
        <p:spPr>
          <a:xfrm>
            <a:off x="3440656" y="1511808"/>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440656" y="2401034"/>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11"/>
          <p:cNvSpPr>
            <a:spLocks noEditPoints="1"/>
          </p:cNvSpPr>
          <p:nvPr/>
        </p:nvSpPr>
        <p:spPr bwMode="auto">
          <a:xfrm>
            <a:off x="3631044" y="2521319"/>
            <a:ext cx="278465" cy="456462"/>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椭圆 99"/>
          <p:cNvSpPr/>
          <p:nvPr/>
        </p:nvSpPr>
        <p:spPr>
          <a:xfrm>
            <a:off x="3440656" y="3290260"/>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130"/>
          <p:cNvSpPr>
            <a:spLocks/>
          </p:cNvSpPr>
          <p:nvPr/>
        </p:nvSpPr>
        <p:spPr bwMode="auto">
          <a:xfrm>
            <a:off x="3578460" y="3448388"/>
            <a:ext cx="371397" cy="370504"/>
          </a:xfrm>
          <a:custGeom>
            <a:avLst/>
            <a:gdLst>
              <a:gd name="connsiteX0" fmla="*/ 380658 w 754435"/>
              <a:gd name="connsiteY0" fmla="*/ 127254 h 752623"/>
              <a:gd name="connsiteX1" fmla="*/ 344382 w 754435"/>
              <a:gd name="connsiteY1" fmla="*/ 128844 h 752623"/>
              <a:gd name="connsiteX2" fmla="*/ 180552 w 754435"/>
              <a:gd name="connsiteY2" fmla="*/ 222981 h 752623"/>
              <a:gd name="connsiteX3" fmla="*/ 244263 w 754435"/>
              <a:gd name="connsiteY3" fmla="*/ 377851 h 752623"/>
              <a:gd name="connsiteX4" fmla="*/ 474839 w 754435"/>
              <a:gd name="connsiteY4" fmla="*/ 481098 h 752623"/>
              <a:gd name="connsiteX5" fmla="*/ 314043 w 754435"/>
              <a:gd name="connsiteY5" fmla="*/ 526648 h 752623"/>
              <a:gd name="connsiteX6" fmla="*/ 241229 w 754435"/>
              <a:gd name="connsiteY6" fmla="*/ 432511 h 752623"/>
              <a:gd name="connsiteX7" fmla="*/ 168416 w 754435"/>
              <a:gd name="connsiteY7" fmla="*/ 459841 h 752623"/>
              <a:gd name="connsiteX8" fmla="*/ 244263 w 754435"/>
              <a:gd name="connsiteY8" fmla="*/ 599528 h 752623"/>
              <a:gd name="connsiteX9" fmla="*/ 565856 w 754435"/>
              <a:gd name="connsiteY9" fmla="*/ 560051 h 752623"/>
              <a:gd name="connsiteX10" fmla="*/ 587093 w 754435"/>
              <a:gd name="connsiteY10" fmla="*/ 417328 h 752623"/>
              <a:gd name="connsiteX11" fmla="*/ 447534 w 754435"/>
              <a:gd name="connsiteY11" fmla="*/ 326228 h 752623"/>
              <a:gd name="connsiteX12" fmla="*/ 289772 w 754435"/>
              <a:gd name="connsiteY12" fmla="*/ 253347 h 752623"/>
              <a:gd name="connsiteX13" fmla="*/ 420229 w 754435"/>
              <a:gd name="connsiteY13" fmla="*/ 216907 h 752623"/>
              <a:gd name="connsiteX14" fmla="*/ 514280 w 754435"/>
              <a:gd name="connsiteY14" fmla="*/ 301934 h 752623"/>
              <a:gd name="connsiteX15" fmla="*/ 571924 w 754435"/>
              <a:gd name="connsiteY15" fmla="*/ 262458 h 752623"/>
              <a:gd name="connsiteX16" fmla="*/ 502144 w 754435"/>
              <a:gd name="connsiteY16" fmla="*/ 150101 h 752623"/>
              <a:gd name="connsiteX17" fmla="*/ 380658 w 754435"/>
              <a:gd name="connsiteY17" fmla="*/ 127254 h 752623"/>
              <a:gd name="connsiteX18" fmla="*/ 219386 w 754435"/>
              <a:gd name="connsiteY18" fmla="*/ 118 h 752623"/>
              <a:gd name="connsiteX19" fmla="*/ 256361 w 754435"/>
              <a:gd name="connsiteY19" fmla="*/ 4482 h 752623"/>
              <a:gd name="connsiteX20" fmla="*/ 320070 w 754435"/>
              <a:gd name="connsiteY20" fmla="*/ 31807 h 752623"/>
              <a:gd name="connsiteX21" fmla="*/ 405016 w 754435"/>
              <a:gd name="connsiteY21" fmla="*/ 25735 h 752623"/>
              <a:gd name="connsiteX22" fmla="*/ 629517 w 754435"/>
              <a:gd name="connsiteY22" fmla="*/ 122888 h 752623"/>
              <a:gd name="connsiteX23" fmla="*/ 738733 w 754435"/>
              <a:gd name="connsiteY23" fmla="*/ 335412 h 752623"/>
              <a:gd name="connsiteX24" fmla="*/ 732665 w 754435"/>
              <a:gd name="connsiteY24" fmla="*/ 453818 h 752623"/>
              <a:gd name="connsiteX25" fmla="*/ 753902 w 754435"/>
              <a:gd name="connsiteY25" fmla="*/ 532755 h 752623"/>
              <a:gd name="connsiteX26" fmla="*/ 520300 w 754435"/>
              <a:gd name="connsiteY26" fmla="*/ 751351 h 752623"/>
              <a:gd name="connsiteX27" fmla="*/ 447489 w 754435"/>
              <a:gd name="connsiteY27" fmla="*/ 727063 h 752623"/>
              <a:gd name="connsiteX28" fmla="*/ 350408 w 754435"/>
              <a:gd name="connsiteY28" fmla="*/ 733135 h 752623"/>
              <a:gd name="connsiteX29" fmla="*/ 22759 w 754435"/>
              <a:gd name="connsiteY29" fmla="*/ 411313 h 752623"/>
              <a:gd name="connsiteX30" fmla="*/ 28826 w 754435"/>
              <a:gd name="connsiteY30" fmla="*/ 311123 h 752623"/>
              <a:gd name="connsiteX31" fmla="*/ 1522 w 754435"/>
              <a:gd name="connsiteY31" fmla="*/ 229150 h 752623"/>
              <a:gd name="connsiteX32" fmla="*/ 183550 w 754435"/>
              <a:gd name="connsiteY32" fmla="*/ 1446 h 752623"/>
              <a:gd name="connsiteX33" fmla="*/ 219386 w 754435"/>
              <a:gd name="connsiteY33" fmla="*/ 118 h 75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54435" h="752623">
                <a:moveTo>
                  <a:pt x="380658" y="127254"/>
                </a:moveTo>
                <a:cubicBezTo>
                  <a:pt x="367373" y="127278"/>
                  <a:pt x="355000" y="127895"/>
                  <a:pt x="344382" y="128844"/>
                </a:cubicBezTo>
                <a:cubicBezTo>
                  <a:pt x="270051" y="136436"/>
                  <a:pt x="199513" y="166043"/>
                  <a:pt x="180552" y="222981"/>
                </a:cubicBezTo>
                <a:cubicBezTo>
                  <a:pt x="157797" y="291306"/>
                  <a:pt x="200272" y="353558"/>
                  <a:pt x="244263" y="377851"/>
                </a:cubicBezTo>
                <a:cubicBezTo>
                  <a:pt x="297356" y="406699"/>
                  <a:pt x="474839" y="411254"/>
                  <a:pt x="474839" y="481098"/>
                </a:cubicBezTo>
                <a:cubicBezTo>
                  <a:pt x="474839" y="535758"/>
                  <a:pt x="371687" y="565366"/>
                  <a:pt x="314043" y="526648"/>
                </a:cubicBezTo>
                <a:cubicBezTo>
                  <a:pt x="281429" y="504632"/>
                  <a:pt x="274602" y="441621"/>
                  <a:pt x="241229" y="432511"/>
                </a:cubicBezTo>
                <a:cubicBezTo>
                  <a:pt x="206340" y="422642"/>
                  <a:pt x="174484" y="443899"/>
                  <a:pt x="168416" y="459841"/>
                </a:cubicBezTo>
                <a:cubicBezTo>
                  <a:pt x="146420" y="515260"/>
                  <a:pt x="204064" y="577512"/>
                  <a:pt x="244263" y="599528"/>
                </a:cubicBezTo>
                <a:cubicBezTo>
                  <a:pt x="344382" y="654188"/>
                  <a:pt x="515038" y="623821"/>
                  <a:pt x="565856" y="560051"/>
                </a:cubicBezTo>
                <a:cubicBezTo>
                  <a:pt x="590127" y="529685"/>
                  <a:pt x="606055" y="469710"/>
                  <a:pt x="587093" y="417328"/>
                </a:cubicBezTo>
                <a:cubicBezTo>
                  <a:pt x="566615" y="362668"/>
                  <a:pt x="518831" y="345207"/>
                  <a:pt x="447534" y="326228"/>
                </a:cubicBezTo>
                <a:cubicBezTo>
                  <a:pt x="411128" y="316358"/>
                  <a:pt x="286738" y="304212"/>
                  <a:pt x="289772" y="253347"/>
                </a:cubicBezTo>
                <a:cubicBezTo>
                  <a:pt x="292806" y="205520"/>
                  <a:pt x="389132" y="203242"/>
                  <a:pt x="420229" y="216907"/>
                </a:cubicBezTo>
                <a:cubicBezTo>
                  <a:pt x="467255" y="237405"/>
                  <a:pt x="458153" y="299657"/>
                  <a:pt x="514280" y="301934"/>
                </a:cubicBezTo>
                <a:cubicBezTo>
                  <a:pt x="537793" y="302693"/>
                  <a:pt x="567373" y="283714"/>
                  <a:pt x="571924" y="262458"/>
                </a:cubicBezTo>
                <a:cubicBezTo>
                  <a:pt x="583301" y="211593"/>
                  <a:pt x="539310" y="169080"/>
                  <a:pt x="502144" y="150101"/>
                </a:cubicBezTo>
                <a:cubicBezTo>
                  <a:pt x="468582" y="132450"/>
                  <a:pt x="420513" y="127183"/>
                  <a:pt x="380658" y="127254"/>
                </a:cubicBezTo>
                <a:close/>
                <a:moveTo>
                  <a:pt x="219386" y="118"/>
                </a:moveTo>
                <a:cubicBezTo>
                  <a:pt x="232470" y="497"/>
                  <a:pt x="245743" y="1826"/>
                  <a:pt x="256361" y="4482"/>
                </a:cubicBezTo>
                <a:cubicBezTo>
                  <a:pt x="282148" y="11313"/>
                  <a:pt x="304143" y="29530"/>
                  <a:pt x="320070" y="31807"/>
                </a:cubicBezTo>
                <a:cubicBezTo>
                  <a:pt x="347374" y="35602"/>
                  <a:pt x="375437" y="23457"/>
                  <a:pt x="405016" y="25735"/>
                </a:cubicBezTo>
                <a:cubicBezTo>
                  <a:pt x="496030" y="31807"/>
                  <a:pt x="577942" y="75070"/>
                  <a:pt x="629517" y="122888"/>
                </a:cubicBezTo>
                <a:cubicBezTo>
                  <a:pt x="678816" y="168429"/>
                  <a:pt x="729632" y="247366"/>
                  <a:pt x="738733" y="335412"/>
                </a:cubicBezTo>
                <a:cubicBezTo>
                  <a:pt x="742525" y="371085"/>
                  <a:pt x="729632" y="413590"/>
                  <a:pt x="732665" y="453818"/>
                </a:cubicBezTo>
                <a:cubicBezTo>
                  <a:pt x="734941" y="484937"/>
                  <a:pt x="751627" y="497082"/>
                  <a:pt x="753902" y="532755"/>
                </a:cubicBezTo>
                <a:cubicBezTo>
                  <a:pt x="763003" y="667100"/>
                  <a:pt x="654545" y="765013"/>
                  <a:pt x="520300" y="751351"/>
                </a:cubicBezTo>
                <a:cubicBezTo>
                  <a:pt x="492996" y="748315"/>
                  <a:pt x="472518" y="730099"/>
                  <a:pt x="447489" y="727063"/>
                </a:cubicBezTo>
                <a:cubicBezTo>
                  <a:pt x="421702" y="724026"/>
                  <a:pt x="385297" y="735412"/>
                  <a:pt x="350408" y="733135"/>
                </a:cubicBezTo>
                <a:cubicBezTo>
                  <a:pt x="182033" y="720990"/>
                  <a:pt x="36411" y="588163"/>
                  <a:pt x="22759" y="411313"/>
                </a:cubicBezTo>
                <a:cubicBezTo>
                  <a:pt x="20483" y="380194"/>
                  <a:pt x="31860" y="344520"/>
                  <a:pt x="28826" y="311123"/>
                </a:cubicBezTo>
                <a:cubicBezTo>
                  <a:pt x="25793" y="280763"/>
                  <a:pt x="5315" y="260270"/>
                  <a:pt x="1522" y="229150"/>
                </a:cubicBezTo>
                <a:cubicBezTo>
                  <a:pt x="-12130" y="109985"/>
                  <a:pt x="67507" y="16626"/>
                  <a:pt x="183550" y="1446"/>
                </a:cubicBezTo>
                <a:cubicBezTo>
                  <a:pt x="193410" y="308"/>
                  <a:pt x="206303" y="-262"/>
                  <a:pt x="219386" y="118"/>
                </a:cubicBezTo>
                <a:close/>
              </a:path>
            </a:pathLst>
          </a:custGeom>
          <a:solidFill>
            <a:srgbClr val="F25342"/>
          </a:solidFill>
          <a:ln w="15875" cap="rnd">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132" name="椭圆 131"/>
          <p:cNvSpPr/>
          <p:nvPr/>
        </p:nvSpPr>
        <p:spPr>
          <a:xfrm>
            <a:off x="7749465" y="1492403"/>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19"/>
          <p:cNvSpPr>
            <a:spLocks noEditPoints="1"/>
          </p:cNvSpPr>
          <p:nvPr/>
        </p:nvSpPr>
        <p:spPr bwMode="auto">
          <a:xfrm>
            <a:off x="7953495" y="1666561"/>
            <a:ext cx="269179" cy="309775"/>
          </a:xfrm>
          <a:custGeom>
            <a:avLst/>
            <a:gdLst>
              <a:gd name="T0" fmla="*/ 558 w 879"/>
              <a:gd name="T1" fmla="*/ 63 h 1011"/>
              <a:gd name="T2" fmla="*/ 874 w 879"/>
              <a:gd name="T3" fmla="*/ 259 h 1011"/>
              <a:gd name="T4" fmla="*/ 730 w 879"/>
              <a:gd name="T5" fmla="*/ 523 h 1011"/>
              <a:gd name="T6" fmla="*/ 854 w 879"/>
              <a:gd name="T7" fmla="*/ 755 h 1011"/>
              <a:gd name="T8" fmla="*/ 558 w 879"/>
              <a:gd name="T9" fmla="*/ 951 h 1011"/>
              <a:gd name="T10" fmla="*/ 326 w 879"/>
              <a:gd name="T11" fmla="*/ 955 h 1011"/>
              <a:gd name="T12" fmla="*/ 6 w 879"/>
              <a:gd name="T13" fmla="*/ 755 h 1011"/>
              <a:gd name="T14" fmla="*/ 138 w 879"/>
              <a:gd name="T15" fmla="*/ 491 h 1011"/>
              <a:gd name="T16" fmla="*/ 58 w 879"/>
              <a:gd name="T17" fmla="*/ 303 h 1011"/>
              <a:gd name="T18" fmla="*/ 106 w 879"/>
              <a:gd name="T19" fmla="*/ 187 h 1011"/>
              <a:gd name="T20" fmla="*/ 414 w 879"/>
              <a:gd name="T21" fmla="*/ 11 h 1011"/>
              <a:gd name="T22" fmla="*/ 726 w 879"/>
              <a:gd name="T23" fmla="*/ 319 h 1011"/>
              <a:gd name="T24" fmla="*/ 730 w 879"/>
              <a:gd name="T25" fmla="*/ 203 h 1011"/>
              <a:gd name="T26" fmla="*/ 470 w 879"/>
              <a:gd name="T27" fmla="*/ 71 h 1011"/>
              <a:gd name="T28" fmla="*/ 458 w 879"/>
              <a:gd name="T29" fmla="*/ 363 h 1011"/>
              <a:gd name="T30" fmla="*/ 558 w 879"/>
              <a:gd name="T31" fmla="*/ 415 h 1011"/>
              <a:gd name="T32" fmla="*/ 190 w 879"/>
              <a:gd name="T33" fmla="*/ 183 h 1011"/>
              <a:gd name="T34" fmla="*/ 138 w 879"/>
              <a:gd name="T35" fmla="*/ 315 h 1011"/>
              <a:gd name="T36" fmla="*/ 290 w 879"/>
              <a:gd name="T37" fmla="*/ 235 h 1011"/>
              <a:gd name="T38" fmla="*/ 322 w 879"/>
              <a:gd name="T39" fmla="*/ 107 h 1011"/>
              <a:gd name="T40" fmla="*/ 322 w 879"/>
              <a:gd name="T41" fmla="*/ 259 h 1011"/>
              <a:gd name="T42" fmla="*/ 330 w 879"/>
              <a:gd name="T43" fmla="*/ 423 h 1011"/>
              <a:gd name="T44" fmla="*/ 418 w 879"/>
              <a:gd name="T45" fmla="*/ 299 h 1011"/>
              <a:gd name="T46" fmla="*/ 402 w 879"/>
              <a:gd name="T47" fmla="*/ 147 h 1011"/>
              <a:gd name="T48" fmla="*/ 618 w 879"/>
              <a:gd name="T49" fmla="*/ 427 h 1011"/>
              <a:gd name="T50" fmla="*/ 562 w 879"/>
              <a:gd name="T51" fmla="*/ 559 h 1011"/>
              <a:gd name="T52" fmla="*/ 714 w 879"/>
              <a:gd name="T53" fmla="*/ 483 h 1011"/>
              <a:gd name="T54" fmla="*/ 746 w 879"/>
              <a:gd name="T55" fmla="*/ 351 h 1011"/>
              <a:gd name="T56" fmla="*/ 250 w 879"/>
              <a:gd name="T57" fmla="*/ 599 h 1011"/>
              <a:gd name="T58" fmla="*/ 318 w 879"/>
              <a:gd name="T59" fmla="*/ 459 h 1011"/>
              <a:gd name="T60" fmla="*/ 154 w 879"/>
              <a:gd name="T61" fmla="*/ 543 h 1011"/>
              <a:gd name="T62" fmla="*/ 182 w 879"/>
              <a:gd name="T63" fmla="*/ 639 h 1011"/>
              <a:gd name="T64" fmla="*/ 138 w 879"/>
              <a:gd name="T65" fmla="*/ 703 h 1011"/>
              <a:gd name="T66" fmla="*/ 142 w 879"/>
              <a:gd name="T67" fmla="*/ 815 h 1011"/>
              <a:gd name="T68" fmla="*/ 402 w 879"/>
              <a:gd name="T69" fmla="*/ 943 h 1011"/>
              <a:gd name="T70" fmla="*/ 418 w 879"/>
              <a:gd name="T71" fmla="*/ 755 h 1011"/>
              <a:gd name="T72" fmla="*/ 370 w 879"/>
              <a:gd name="T73" fmla="*/ 571 h 1011"/>
              <a:gd name="T74" fmla="*/ 610 w 879"/>
              <a:gd name="T75" fmla="*/ 643 h 1011"/>
              <a:gd name="T76" fmla="*/ 458 w 879"/>
              <a:gd name="T77" fmla="*/ 727 h 1011"/>
              <a:gd name="T78" fmla="*/ 550 w 879"/>
              <a:gd name="T79" fmla="*/ 767 h 1011"/>
              <a:gd name="T80" fmla="*/ 798 w 879"/>
              <a:gd name="T81" fmla="*/ 755 h 1011"/>
              <a:gd name="T82" fmla="*/ 578 w 879"/>
              <a:gd name="T83" fmla="*/ 791 h 1011"/>
              <a:gd name="T84" fmla="*/ 670 w 879"/>
              <a:gd name="T85" fmla="*/ 843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9" h="1011">
                <a:moveTo>
                  <a:pt x="414" y="11"/>
                </a:moveTo>
                <a:cubicBezTo>
                  <a:pt x="467" y="0"/>
                  <a:pt x="517" y="38"/>
                  <a:pt x="558" y="63"/>
                </a:cubicBezTo>
                <a:cubicBezTo>
                  <a:pt x="629" y="105"/>
                  <a:pt x="693" y="144"/>
                  <a:pt x="774" y="191"/>
                </a:cubicBezTo>
                <a:cubicBezTo>
                  <a:pt x="806" y="210"/>
                  <a:pt x="869" y="236"/>
                  <a:pt x="874" y="259"/>
                </a:cubicBezTo>
                <a:cubicBezTo>
                  <a:pt x="879" y="282"/>
                  <a:pt x="853" y="323"/>
                  <a:pt x="834" y="355"/>
                </a:cubicBezTo>
                <a:cubicBezTo>
                  <a:pt x="795" y="423"/>
                  <a:pt x="769" y="456"/>
                  <a:pt x="730" y="523"/>
                </a:cubicBezTo>
                <a:cubicBezTo>
                  <a:pt x="715" y="548"/>
                  <a:pt x="684" y="589"/>
                  <a:pt x="686" y="611"/>
                </a:cubicBezTo>
                <a:cubicBezTo>
                  <a:pt x="690" y="666"/>
                  <a:pt x="852" y="694"/>
                  <a:pt x="854" y="755"/>
                </a:cubicBezTo>
                <a:cubicBezTo>
                  <a:pt x="855" y="788"/>
                  <a:pt x="796" y="813"/>
                  <a:pt x="766" y="831"/>
                </a:cubicBezTo>
                <a:cubicBezTo>
                  <a:pt x="696" y="872"/>
                  <a:pt x="626" y="911"/>
                  <a:pt x="558" y="951"/>
                </a:cubicBezTo>
                <a:cubicBezTo>
                  <a:pt x="527" y="969"/>
                  <a:pt x="487" y="1004"/>
                  <a:pt x="450" y="1007"/>
                </a:cubicBezTo>
                <a:cubicBezTo>
                  <a:pt x="404" y="1011"/>
                  <a:pt x="361" y="975"/>
                  <a:pt x="326" y="955"/>
                </a:cubicBezTo>
                <a:cubicBezTo>
                  <a:pt x="246" y="909"/>
                  <a:pt x="188" y="881"/>
                  <a:pt x="102" y="831"/>
                </a:cubicBezTo>
                <a:cubicBezTo>
                  <a:pt x="69" y="812"/>
                  <a:pt x="11" y="780"/>
                  <a:pt x="6" y="755"/>
                </a:cubicBezTo>
                <a:cubicBezTo>
                  <a:pt x="0" y="724"/>
                  <a:pt x="25" y="688"/>
                  <a:pt x="42" y="659"/>
                </a:cubicBezTo>
                <a:cubicBezTo>
                  <a:pt x="79" y="597"/>
                  <a:pt x="101" y="557"/>
                  <a:pt x="138" y="491"/>
                </a:cubicBezTo>
                <a:cubicBezTo>
                  <a:pt x="154" y="464"/>
                  <a:pt x="187" y="429"/>
                  <a:pt x="186" y="407"/>
                </a:cubicBezTo>
                <a:cubicBezTo>
                  <a:pt x="185" y="367"/>
                  <a:pt x="94" y="327"/>
                  <a:pt x="58" y="303"/>
                </a:cubicBezTo>
                <a:cubicBezTo>
                  <a:pt x="45" y="294"/>
                  <a:pt x="23" y="288"/>
                  <a:pt x="22" y="263"/>
                </a:cubicBezTo>
                <a:cubicBezTo>
                  <a:pt x="21" y="228"/>
                  <a:pt x="71" y="207"/>
                  <a:pt x="106" y="187"/>
                </a:cubicBezTo>
                <a:cubicBezTo>
                  <a:pt x="177" y="145"/>
                  <a:pt x="244" y="110"/>
                  <a:pt x="310" y="71"/>
                </a:cubicBezTo>
                <a:cubicBezTo>
                  <a:pt x="342" y="52"/>
                  <a:pt x="371" y="20"/>
                  <a:pt x="414" y="11"/>
                </a:cubicBezTo>
                <a:close/>
                <a:moveTo>
                  <a:pt x="558" y="415"/>
                </a:moveTo>
                <a:cubicBezTo>
                  <a:pt x="614" y="382"/>
                  <a:pt x="665" y="354"/>
                  <a:pt x="726" y="319"/>
                </a:cubicBezTo>
                <a:cubicBezTo>
                  <a:pt x="745" y="308"/>
                  <a:pt x="799" y="286"/>
                  <a:pt x="798" y="259"/>
                </a:cubicBezTo>
                <a:cubicBezTo>
                  <a:pt x="797" y="238"/>
                  <a:pt x="758" y="220"/>
                  <a:pt x="730" y="203"/>
                </a:cubicBezTo>
                <a:cubicBezTo>
                  <a:pt x="681" y="173"/>
                  <a:pt x="617" y="138"/>
                  <a:pt x="570" y="111"/>
                </a:cubicBezTo>
                <a:cubicBezTo>
                  <a:pt x="538" y="92"/>
                  <a:pt x="500" y="52"/>
                  <a:pt x="470" y="71"/>
                </a:cubicBezTo>
                <a:cubicBezTo>
                  <a:pt x="450" y="97"/>
                  <a:pt x="458" y="199"/>
                  <a:pt x="458" y="263"/>
                </a:cubicBezTo>
                <a:cubicBezTo>
                  <a:pt x="458" y="298"/>
                  <a:pt x="458" y="333"/>
                  <a:pt x="458" y="363"/>
                </a:cubicBezTo>
                <a:cubicBezTo>
                  <a:pt x="458" y="399"/>
                  <a:pt x="451" y="435"/>
                  <a:pt x="470" y="455"/>
                </a:cubicBezTo>
                <a:cubicBezTo>
                  <a:pt x="508" y="456"/>
                  <a:pt x="533" y="430"/>
                  <a:pt x="558" y="415"/>
                </a:cubicBezTo>
                <a:close/>
                <a:moveTo>
                  <a:pt x="322" y="107"/>
                </a:moveTo>
                <a:cubicBezTo>
                  <a:pt x="288" y="124"/>
                  <a:pt x="244" y="153"/>
                  <a:pt x="190" y="183"/>
                </a:cubicBezTo>
                <a:cubicBezTo>
                  <a:pt x="137" y="213"/>
                  <a:pt x="76" y="233"/>
                  <a:pt x="78" y="263"/>
                </a:cubicBezTo>
                <a:cubicBezTo>
                  <a:pt x="79" y="283"/>
                  <a:pt x="120" y="305"/>
                  <a:pt x="138" y="315"/>
                </a:cubicBezTo>
                <a:cubicBezTo>
                  <a:pt x="168" y="332"/>
                  <a:pt x="185" y="344"/>
                  <a:pt x="222" y="343"/>
                </a:cubicBezTo>
                <a:cubicBezTo>
                  <a:pt x="253" y="313"/>
                  <a:pt x="268" y="272"/>
                  <a:pt x="290" y="235"/>
                </a:cubicBezTo>
                <a:cubicBezTo>
                  <a:pt x="311" y="200"/>
                  <a:pt x="346" y="164"/>
                  <a:pt x="350" y="115"/>
                </a:cubicBezTo>
                <a:cubicBezTo>
                  <a:pt x="345" y="108"/>
                  <a:pt x="327" y="104"/>
                  <a:pt x="322" y="107"/>
                </a:cubicBezTo>
                <a:close/>
                <a:moveTo>
                  <a:pt x="402" y="147"/>
                </a:moveTo>
                <a:cubicBezTo>
                  <a:pt x="367" y="155"/>
                  <a:pt x="353" y="206"/>
                  <a:pt x="322" y="259"/>
                </a:cubicBezTo>
                <a:cubicBezTo>
                  <a:pt x="294" y="306"/>
                  <a:pt x="259" y="343"/>
                  <a:pt x="266" y="375"/>
                </a:cubicBezTo>
                <a:cubicBezTo>
                  <a:pt x="271" y="399"/>
                  <a:pt x="309" y="410"/>
                  <a:pt x="330" y="423"/>
                </a:cubicBezTo>
                <a:cubicBezTo>
                  <a:pt x="357" y="439"/>
                  <a:pt x="377" y="464"/>
                  <a:pt x="410" y="451"/>
                </a:cubicBezTo>
                <a:cubicBezTo>
                  <a:pt x="424" y="411"/>
                  <a:pt x="418" y="353"/>
                  <a:pt x="418" y="299"/>
                </a:cubicBezTo>
                <a:cubicBezTo>
                  <a:pt x="418" y="245"/>
                  <a:pt x="424" y="187"/>
                  <a:pt x="410" y="147"/>
                </a:cubicBezTo>
                <a:cubicBezTo>
                  <a:pt x="407" y="147"/>
                  <a:pt x="405" y="147"/>
                  <a:pt x="402" y="147"/>
                </a:cubicBezTo>
                <a:close/>
                <a:moveTo>
                  <a:pt x="746" y="351"/>
                </a:moveTo>
                <a:cubicBezTo>
                  <a:pt x="711" y="371"/>
                  <a:pt x="672" y="395"/>
                  <a:pt x="618" y="427"/>
                </a:cubicBezTo>
                <a:cubicBezTo>
                  <a:pt x="572" y="454"/>
                  <a:pt x="506" y="476"/>
                  <a:pt x="506" y="507"/>
                </a:cubicBezTo>
                <a:cubicBezTo>
                  <a:pt x="506" y="534"/>
                  <a:pt x="542" y="547"/>
                  <a:pt x="562" y="559"/>
                </a:cubicBezTo>
                <a:cubicBezTo>
                  <a:pt x="582" y="570"/>
                  <a:pt x="614" y="594"/>
                  <a:pt x="638" y="591"/>
                </a:cubicBezTo>
                <a:cubicBezTo>
                  <a:pt x="672" y="586"/>
                  <a:pt x="693" y="519"/>
                  <a:pt x="714" y="483"/>
                </a:cubicBezTo>
                <a:cubicBezTo>
                  <a:pt x="738" y="440"/>
                  <a:pt x="770" y="405"/>
                  <a:pt x="778" y="363"/>
                </a:cubicBezTo>
                <a:cubicBezTo>
                  <a:pt x="772" y="358"/>
                  <a:pt x="757" y="344"/>
                  <a:pt x="746" y="351"/>
                </a:cubicBezTo>
                <a:close/>
                <a:moveTo>
                  <a:pt x="182" y="639"/>
                </a:moveTo>
                <a:cubicBezTo>
                  <a:pt x="204" y="627"/>
                  <a:pt x="225" y="613"/>
                  <a:pt x="250" y="599"/>
                </a:cubicBezTo>
                <a:cubicBezTo>
                  <a:pt x="273" y="586"/>
                  <a:pt x="376" y="538"/>
                  <a:pt x="374" y="507"/>
                </a:cubicBezTo>
                <a:cubicBezTo>
                  <a:pt x="373" y="486"/>
                  <a:pt x="334" y="468"/>
                  <a:pt x="318" y="459"/>
                </a:cubicBezTo>
                <a:cubicBezTo>
                  <a:pt x="295" y="446"/>
                  <a:pt x="266" y="425"/>
                  <a:pt x="242" y="427"/>
                </a:cubicBezTo>
                <a:cubicBezTo>
                  <a:pt x="208" y="430"/>
                  <a:pt x="177" y="502"/>
                  <a:pt x="154" y="543"/>
                </a:cubicBezTo>
                <a:cubicBezTo>
                  <a:pt x="129" y="586"/>
                  <a:pt x="96" y="633"/>
                  <a:pt x="106" y="663"/>
                </a:cubicBezTo>
                <a:cubicBezTo>
                  <a:pt x="134" y="670"/>
                  <a:pt x="161" y="651"/>
                  <a:pt x="182" y="639"/>
                </a:cubicBezTo>
                <a:close/>
                <a:moveTo>
                  <a:pt x="370" y="571"/>
                </a:moveTo>
                <a:cubicBezTo>
                  <a:pt x="310" y="604"/>
                  <a:pt x="209" y="662"/>
                  <a:pt x="138" y="703"/>
                </a:cubicBezTo>
                <a:cubicBezTo>
                  <a:pt x="114" y="717"/>
                  <a:pt x="69" y="739"/>
                  <a:pt x="70" y="759"/>
                </a:cubicBezTo>
                <a:cubicBezTo>
                  <a:pt x="71" y="778"/>
                  <a:pt x="125" y="805"/>
                  <a:pt x="142" y="815"/>
                </a:cubicBezTo>
                <a:cubicBezTo>
                  <a:pt x="204" y="849"/>
                  <a:pt x="260" y="876"/>
                  <a:pt x="314" y="907"/>
                </a:cubicBezTo>
                <a:cubicBezTo>
                  <a:pt x="340" y="922"/>
                  <a:pt x="366" y="952"/>
                  <a:pt x="402" y="943"/>
                </a:cubicBezTo>
                <a:cubicBezTo>
                  <a:pt x="426" y="926"/>
                  <a:pt x="418" y="890"/>
                  <a:pt x="418" y="859"/>
                </a:cubicBezTo>
                <a:cubicBezTo>
                  <a:pt x="418" y="826"/>
                  <a:pt x="418" y="790"/>
                  <a:pt x="418" y="755"/>
                </a:cubicBezTo>
                <a:cubicBezTo>
                  <a:pt x="418" y="687"/>
                  <a:pt x="427" y="608"/>
                  <a:pt x="406" y="563"/>
                </a:cubicBezTo>
                <a:cubicBezTo>
                  <a:pt x="391" y="558"/>
                  <a:pt x="375" y="568"/>
                  <a:pt x="370" y="571"/>
                </a:cubicBezTo>
                <a:close/>
                <a:moveTo>
                  <a:pt x="550" y="767"/>
                </a:moveTo>
                <a:cubicBezTo>
                  <a:pt x="571" y="732"/>
                  <a:pt x="618" y="682"/>
                  <a:pt x="610" y="643"/>
                </a:cubicBezTo>
                <a:cubicBezTo>
                  <a:pt x="605" y="622"/>
                  <a:pt x="490" y="540"/>
                  <a:pt x="462" y="575"/>
                </a:cubicBezTo>
                <a:cubicBezTo>
                  <a:pt x="455" y="618"/>
                  <a:pt x="458" y="674"/>
                  <a:pt x="458" y="727"/>
                </a:cubicBezTo>
                <a:cubicBezTo>
                  <a:pt x="458" y="779"/>
                  <a:pt x="449" y="836"/>
                  <a:pt x="470" y="871"/>
                </a:cubicBezTo>
                <a:cubicBezTo>
                  <a:pt x="509" y="865"/>
                  <a:pt x="524" y="811"/>
                  <a:pt x="550" y="767"/>
                </a:cubicBezTo>
                <a:close/>
                <a:moveTo>
                  <a:pt x="670" y="843"/>
                </a:moveTo>
                <a:cubicBezTo>
                  <a:pt x="698" y="827"/>
                  <a:pt x="799" y="792"/>
                  <a:pt x="798" y="755"/>
                </a:cubicBezTo>
                <a:cubicBezTo>
                  <a:pt x="797" y="723"/>
                  <a:pt x="693" y="676"/>
                  <a:pt x="670" y="671"/>
                </a:cubicBezTo>
                <a:cubicBezTo>
                  <a:pt x="641" y="665"/>
                  <a:pt x="597" y="759"/>
                  <a:pt x="578" y="791"/>
                </a:cubicBezTo>
                <a:cubicBezTo>
                  <a:pt x="553" y="832"/>
                  <a:pt x="520" y="875"/>
                  <a:pt x="530" y="907"/>
                </a:cubicBezTo>
                <a:cubicBezTo>
                  <a:pt x="584" y="908"/>
                  <a:pt x="620" y="871"/>
                  <a:pt x="670" y="843"/>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椭圆 133"/>
          <p:cNvSpPr/>
          <p:nvPr/>
        </p:nvSpPr>
        <p:spPr>
          <a:xfrm>
            <a:off x="7799773" y="3231585"/>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Freeform 32"/>
          <p:cNvSpPr>
            <a:spLocks noEditPoints="1"/>
          </p:cNvSpPr>
          <p:nvPr/>
        </p:nvSpPr>
        <p:spPr bwMode="auto">
          <a:xfrm>
            <a:off x="7932026" y="3349870"/>
            <a:ext cx="394733" cy="393066"/>
          </a:xfrm>
          <a:custGeom>
            <a:avLst/>
            <a:gdLst>
              <a:gd name="T0" fmla="*/ 424 w 1000"/>
              <a:gd name="T1" fmla="*/ 0 h 996"/>
              <a:gd name="T2" fmla="*/ 580 w 1000"/>
              <a:gd name="T3" fmla="*/ 0 h 996"/>
              <a:gd name="T4" fmla="*/ 580 w 1000"/>
              <a:gd name="T5" fmla="*/ 100 h 996"/>
              <a:gd name="T6" fmla="*/ 720 w 1000"/>
              <a:gd name="T7" fmla="*/ 164 h 996"/>
              <a:gd name="T8" fmla="*/ 760 w 1000"/>
              <a:gd name="T9" fmla="*/ 128 h 996"/>
              <a:gd name="T10" fmla="*/ 796 w 1000"/>
              <a:gd name="T11" fmla="*/ 92 h 996"/>
              <a:gd name="T12" fmla="*/ 856 w 1000"/>
              <a:gd name="T13" fmla="*/ 148 h 996"/>
              <a:gd name="T14" fmla="*/ 908 w 1000"/>
              <a:gd name="T15" fmla="*/ 208 h 996"/>
              <a:gd name="T16" fmla="*/ 836 w 1000"/>
              <a:gd name="T17" fmla="*/ 280 h 996"/>
              <a:gd name="T18" fmla="*/ 896 w 1000"/>
              <a:gd name="T19" fmla="*/ 424 h 996"/>
              <a:gd name="T20" fmla="*/ 1000 w 1000"/>
              <a:gd name="T21" fmla="*/ 424 h 996"/>
              <a:gd name="T22" fmla="*/ 996 w 1000"/>
              <a:gd name="T23" fmla="*/ 580 h 996"/>
              <a:gd name="T24" fmla="*/ 896 w 1000"/>
              <a:gd name="T25" fmla="*/ 580 h 996"/>
              <a:gd name="T26" fmla="*/ 832 w 1000"/>
              <a:gd name="T27" fmla="*/ 720 h 996"/>
              <a:gd name="T28" fmla="*/ 868 w 1000"/>
              <a:gd name="T29" fmla="*/ 760 h 996"/>
              <a:gd name="T30" fmla="*/ 904 w 1000"/>
              <a:gd name="T31" fmla="*/ 796 h 996"/>
              <a:gd name="T32" fmla="*/ 848 w 1000"/>
              <a:gd name="T33" fmla="*/ 856 h 996"/>
              <a:gd name="T34" fmla="*/ 788 w 1000"/>
              <a:gd name="T35" fmla="*/ 908 h 996"/>
              <a:gd name="T36" fmla="*/ 720 w 1000"/>
              <a:gd name="T37" fmla="*/ 836 h 996"/>
              <a:gd name="T38" fmla="*/ 576 w 1000"/>
              <a:gd name="T39" fmla="*/ 892 h 996"/>
              <a:gd name="T40" fmla="*/ 572 w 1000"/>
              <a:gd name="T41" fmla="*/ 996 h 996"/>
              <a:gd name="T42" fmla="*/ 416 w 1000"/>
              <a:gd name="T43" fmla="*/ 996 h 996"/>
              <a:gd name="T44" fmla="*/ 416 w 1000"/>
              <a:gd name="T45" fmla="*/ 896 h 996"/>
              <a:gd name="T46" fmla="*/ 280 w 1000"/>
              <a:gd name="T47" fmla="*/ 832 h 996"/>
              <a:gd name="T48" fmla="*/ 200 w 1000"/>
              <a:gd name="T49" fmla="*/ 904 h 996"/>
              <a:gd name="T50" fmla="*/ 88 w 1000"/>
              <a:gd name="T51" fmla="*/ 788 h 996"/>
              <a:gd name="T52" fmla="*/ 160 w 1000"/>
              <a:gd name="T53" fmla="*/ 720 h 996"/>
              <a:gd name="T54" fmla="*/ 108 w 1000"/>
              <a:gd name="T55" fmla="*/ 580 h 996"/>
              <a:gd name="T56" fmla="*/ 0 w 1000"/>
              <a:gd name="T57" fmla="*/ 572 h 996"/>
              <a:gd name="T58" fmla="*/ 0 w 1000"/>
              <a:gd name="T59" fmla="*/ 416 h 996"/>
              <a:gd name="T60" fmla="*/ 104 w 1000"/>
              <a:gd name="T61" fmla="*/ 416 h 996"/>
              <a:gd name="T62" fmla="*/ 164 w 1000"/>
              <a:gd name="T63" fmla="*/ 276 h 996"/>
              <a:gd name="T64" fmla="*/ 128 w 1000"/>
              <a:gd name="T65" fmla="*/ 236 h 996"/>
              <a:gd name="T66" fmla="*/ 92 w 1000"/>
              <a:gd name="T67" fmla="*/ 200 h 996"/>
              <a:gd name="T68" fmla="*/ 148 w 1000"/>
              <a:gd name="T69" fmla="*/ 144 h 996"/>
              <a:gd name="T70" fmla="*/ 204 w 1000"/>
              <a:gd name="T71" fmla="*/ 88 h 996"/>
              <a:gd name="T72" fmla="*/ 276 w 1000"/>
              <a:gd name="T73" fmla="*/ 160 h 996"/>
              <a:gd name="T74" fmla="*/ 424 w 1000"/>
              <a:gd name="T75" fmla="*/ 100 h 996"/>
              <a:gd name="T76" fmla="*/ 424 w 1000"/>
              <a:gd name="T77" fmla="*/ 0 h 996"/>
              <a:gd name="T78" fmla="*/ 200 w 1000"/>
              <a:gd name="T79" fmla="*/ 544 h 996"/>
              <a:gd name="T80" fmla="*/ 500 w 1000"/>
              <a:gd name="T81" fmla="*/ 800 h 996"/>
              <a:gd name="T82" fmla="*/ 800 w 1000"/>
              <a:gd name="T83" fmla="*/ 496 h 996"/>
              <a:gd name="T84" fmla="*/ 724 w 1000"/>
              <a:gd name="T85" fmla="*/ 300 h 996"/>
              <a:gd name="T86" fmla="*/ 452 w 1000"/>
              <a:gd name="T87" fmla="*/ 204 h 996"/>
              <a:gd name="T88" fmla="*/ 200 w 1000"/>
              <a:gd name="T89" fmla="*/ 544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0" h="996">
                <a:moveTo>
                  <a:pt x="424" y="0"/>
                </a:moveTo>
                <a:cubicBezTo>
                  <a:pt x="476" y="0"/>
                  <a:pt x="528" y="0"/>
                  <a:pt x="580" y="0"/>
                </a:cubicBezTo>
                <a:cubicBezTo>
                  <a:pt x="580" y="33"/>
                  <a:pt x="580" y="67"/>
                  <a:pt x="580" y="100"/>
                </a:cubicBezTo>
                <a:cubicBezTo>
                  <a:pt x="625" y="123"/>
                  <a:pt x="682" y="134"/>
                  <a:pt x="720" y="164"/>
                </a:cubicBezTo>
                <a:cubicBezTo>
                  <a:pt x="738" y="159"/>
                  <a:pt x="745" y="143"/>
                  <a:pt x="760" y="128"/>
                </a:cubicBezTo>
                <a:cubicBezTo>
                  <a:pt x="766" y="122"/>
                  <a:pt x="790" y="92"/>
                  <a:pt x="796" y="92"/>
                </a:cubicBezTo>
                <a:cubicBezTo>
                  <a:pt x="808" y="91"/>
                  <a:pt x="843" y="135"/>
                  <a:pt x="856" y="148"/>
                </a:cubicBezTo>
                <a:cubicBezTo>
                  <a:pt x="877" y="169"/>
                  <a:pt x="896" y="188"/>
                  <a:pt x="908" y="208"/>
                </a:cubicBezTo>
                <a:cubicBezTo>
                  <a:pt x="882" y="230"/>
                  <a:pt x="858" y="254"/>
                  <a:pt x="836" y="280"/>
                </a:cubicBezTo>
                <a:cubicBezTo>
                  <a:pt x="863" y="321"/>
                  <a:pt x="879" y="373"/>
                  <a:pt x="896" y="424"/>
                </a:cubicBezTo>
                <a:cubicBezTo>
                  <a:pt x="931" y="424"/>
                  <a:pt x="965" y="424"/>
                  <a:pt x="1000" y="424"/>
                </a:cubicBezTo>
                <a:cubicBezTo>
                  <a:pt x="991" y="468"/>
                  <a:pt x="998" y="529"/>
                  <a:pt x="996" y="580"/>
                </a:cubicBezTo>
                <a:cubicBezTo>
                  <a:pt x="963" y="580"/>
                  <a:pt x="929" y="580"/>
                  <a:pt x="896" y="580"/>
                </a:cubicBezTo>
                <a:cubicBezTo>
                  <a:pt x="875" y="627"/>
                  <a:pt x="863" y="683"/>
                  <a:pt x="832" y="720"/>
                </a:cubicBezTo>
                <a:cubicBezTo>
                  <a:pt x="837" y="738"/>
                  <a:pt x="853" y="745"/>
                  <a:pt x="868" y="760"/>
                </a:cubicBezTo>
                <a:cubicBezTo>
                  <a:pt x="874" y="766"/>
                  <a:pt x="904" y="790"/>
                  <a:pt x="904" y="796"/>
                </a:cubicBezTo>
                <a:cubicBezTo>
                  <a:pt x="904" y="808"/>
                  <a:pt x="860" y="843"/>
                  <a:pt x="848" y="856"/>
                </a:cubicBezTo>
                <a:cubicBezTo>
                  <a:pt x="827" y="877"/>
                  <a:pt x="808" y="896"/>
                  <a:pt x="788" y="908"/>
                </a:cubicBezTo>
                <a:cubicBezTo>
                  <a:pt x="767" y="882"/>
                  <a:pt x="741" y="861"/>
                  <a:pt x="720" y="836"/>
                </a:cubicBezTo>
                <a:cubicBezTo>
                  <a:pt x="675" y="858"/>
                  <a:pt x="632" y="882"/>
                  <a:pt x="576" y="892"/>
                </a:cubicBezTo>
                <a:cubicBezTo>
                  <a:pt x="575" y="927"/>
                  <a:pt x="571" y="946"/>
                  <a:pt x="572" y="996"/>
                </a:cubicBezTo>
                <a:cubicBezTo>
                  <a:pt x="520" y="996"/>
                  <a:pt x="468" y="996"/>
                  <a:pt x="416" y="996"/>
                </a:cubicBezTo>
                <a:cubicBezTo>
                  <a:pt x="416" y="963"/>
                  <a:pt x="416" y="929"/>
                  <a:pt x="416" y="896"/>
                </a:cubicBezTo>
                <a:cubicBezTo>
                  <a:pt x="371" y="874"/>
                  <a:pt x="313" y="865"/>
                  <a:pt x="280" y="832"/>
                </a:cubicBezTo>
                <a:cubicBezTo>
                  <a:pt x="249" y="852"/>
                  <a:pt x="226" y="879"/>
                  <a:pt x="200" y="904"/>
                </a:cubicBezTo>
                <a:cubicBezTo>
                  <a:pt x="162" y="866"/>
                  <a:pt x="120" y="832"/>
                  <a:pt x="88" y="788"/>
                </a:cubicBezTo>
                <a:cubicBezTo>
                  <a:pt x="114" y="767"/>
                  <a:pt x="139" y="745"/>
                  <a:pt x="160" y="720"/>
                </a:cubicBezTo>
                <a:cubicBezTo>
                  <a:pt x="141" y="675"/>
                  <a:pt x="114" y="638"/>
                  <a:pt x="108" y="580"/>
                </a:cubicBezTo>
                <a:cubicBezTo>
                  <a:pt x="72" y="571"/>
                  <a:pt x="47" y="572"/>
                  <a:pt x="0" y="572"/>
                </a:cubicBezTo>
                <a:cubicBezTo>
                  <a:pt x="0" y="520"/>
                  <a:pt x="0" y="468"/>
                  <a:pt x="0" y="416"/>
                </a:cubicBezTo>
                <a:cubicBezTo>
                  <a:pt x="35" y="416"/>
                  <a:pt x="69" y="416"/>
                  <a:pt x="104" y="416"/>
                </a:cubicBezTo>
                <a:cubicBezTo>
                  <a:pt x="119" y="364"/>
                  <a:pt x="138" y="317"/>
                  <a:pt x="164" y="276"/>
                </a:cubicBezTo>
                <a:cubicBezTo>
                  <a:pt x="159" y="258"/>
                  <a:pt x="143" y="251"/>
                  <a:pt x="128" y="236"/>
                </a:cubicBezTo>
                <a:cubicBezTo>
                  <a:pt x="122" y="230"/>
                  <a:pt x="92" y="206"/>
                  <a:pt x="92" y="200"/>
                </a:cubicBezTo>
                <a:cubicBezTo>
                  <a:pt x="91" y="185"/>
                  <a:pt x="136" y="156"/>
                  <a:pt x="148" y="144"/>
                </a:cubicBezTo>
                <a:cubicBezTo>
                  <a:pt x="170" y="122"/>
                  <a:pt x="186" y="103"/>
                  <a:pt x="204" y="88"/>
                </a:cubicBezTo>
                <a:cubicBezTo>
                  <a:pt x="231" y="109"/>
                  <a:pt x="251" y="137"/>
                  <a:pt x="276" y="160"/>
                </a:cubicBezTo>
                <a:cubicBezTo>
                  <a:pt x="323" y="137"/>
                  <a:pt x="372" y="117"/>
                  <a:pt x="424" y="100"/>
                </a:cubicBezTo>
                <a:cubicBezTo>
                  <a:pt x="424" y="67"/>
                  <a:pt x="424" y="33"/>
                  <a:pt x="424" y="0"/>
                </a:cubicBezTo>
                <a:close/>
                <a:moveTo>
                  <a:pt x="200" y="544"/>
                </a:moveTo>
                <a:cubicBezTo>
                  <a:pt x="216" y="683"/>
                  <a:pt x="348" y="800"/>
                  <a:pt x="500" y="800"/>
                </a:cubicBezTo>
                <a:cubicBezTo>
                  <a:pt x="650" y="800"/>
                  <a:pt x="802" y="681"/>
                  <a:pt x="800" y="496"/>
                </a:cubicBezTo>
                <a:cubicBezTo>
                  <a:pt x="799" y="430"/>
                  <a:pt x="760" y="341"/>
                  <a:pt x="724" y="300"/>
                </a:cubicBezTo>
                <a:cubicBezTo>
                  <a:pt x="675" y="245"/>
                  <a:pt x="576" y="187"/>
                  <a:pt x="452" y="204"/>
                </a:cubicBezTo>
                <a:cubicBezTo>
                  <a:pt x="302" y="225"/>
                  <a:pt x="178" y="356"/>
                  <a:pt x="200" y="544"/>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7" name="组合 136"/>
          <p:cNvGrpSpPr/>
          <p:nvPr/>
        </p:nvGrpSpPr>
        <p:grpSpPr>
          <a:xfrm>
            <a:off x="3624368" y="1693280"/>
            <a:ext cx="319437" cy="325522"/>
            <a:chOff x="1409700" y="4502150"/>
            <a:chExt cx="3916363" cy="3990976"/>
          </a:xfrm>
          <a:solidFill>
            <a:srgbClr val="F25342"/>
          </a:solidFill>
        </p:grpSpPr>
        <p:sp>
          <p:nvSpPr>
            <p:cNvPr id="138" name="Freeform 35"/>
            <p:cNvSpPr>
              <a:spLocks noEditPoints="1"/>
            </p:cNvSpPr>
            <p:nvPr/>
          </p:nvSpPr>
          <p:spPr bwMode="auto">
            <a:xfrm>
              <a:off x="1409700" y="4510088"/>
              <a:ext cx="3806825" cy="3983038"/>
            </a:xfrm>
            <a:custGeom>
              <a:avLst/>
              <a:gdLst>
                <a:gd name="T0" fmla="*/ 31 w 1014"/>
                <a:gd name="T1" fmla="*/ 196 h 1061"/>
                <a:gd name="T2" fmla="*/ 71 w 1014"/>
                <a:gd name="T3" fmla="*/ 228 h 1061"/>
                <a:gd name="T4" fmla="*/ 199 w 1014"/>
                <a:gd name="T5" fmla="*/ 336 h 1061"/>
                <a:gd name="T6" fmla="*/ 271 w 1014"/>
                <a:gd name="T7" fmla="*/ 292 h 1061"/>
                <a:gd name="T8" fmla="*/ 319 w 1014"/>
                <a:gd name="T9" fmla="*/ 228 h 1061"/>
                <a:gd name="T10" fmla="*/ 175 w 1014"/>
                <a:gd name="T11" fmla="*/ 44 h 1061"/>
                <a:gd name="T12" fmla="*/ 483 w 1014"/>
                <a:gd name="T13" fmla="*/ 252 h 1061"/>
                <a:gd name="T14" fmla="*/ 479 w 1014"/>
                <a:gd name="T15" fmla="*/ 300 h 1061"/>
                <a:gd name="T16" fmla="*/ 539 w 1014"/>
                <a:gd name="T17" fmla="*/ 372 h 1061"/>
                <a:gd name="T18" fmla="*/ 931 w 1014"/>
                <a:gd name="T19" fmla="*/ 764 h 1061"/>
                <a:gd name="T20" fmla="*/ 1011 w 1014"/>
                <a:gd name="T21" fmla="*/ 888 h 1061"/>
                <a:gd name="T22" fmla="*/ 811 w 1014"/>
                <a:gd name="T23" fmla="*/ 1012 h 1061"/>
                <a:gd name="T24" fmla="*/ 675 w 1014"/>
                <a:gd name="T25" fmla="*/ 884 h 1061"/>
                <a:gd name="T26" fmla="*/ 283 w 1014"/>
                <a:gd name="T27" fmla="*/ 492 h 1061"/>
                <a:gd name="T28" fmla="*/ 31 w 1014"/>
                <a:gd name="T29" fmla="*/ 196 h 1061"/>
                <a:gd name="T30" fmla="*/ 875 w 1014"/>
                <a:gd name="T31" fmla="*/ 972 h 1061"/>
                <a:gd name="T32" fmla="*/ 859 w 1014"/>
                <a:gd name="T33" fmla="*/ 828 h 1061"/>
                <a:gd name="T34" fmla="*/ 875 w 1014"/>
                <a:gd name="T35" fmla="*/ 972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4" h="1061">
                  <a:moveTo>
                    <a:pt x="31" y="196"/>
                  </a:moveTo>
                  <a:cubicBezTo>
                    <a:pt x="48" y="193"/>
                    <a:pt x="59" y="215"/>
                    <a:pt x="71" y="228"/>
                  </a:cubicBezTo>
                  <a:cubicBezTo>
                    <a:pt x="96" y="253"/>
                    <a:pt x="160" y="333"/>
                    <a:pt x="199" y="336"/>
                  </a:cubicBezTo>
                  <a:cubicBezTo>
                    <a:pt x="235" y="338"/>
                    <a:pt x="253" y="310"/>
                    <a:pt x="271" y="292"/>
                  </a:cubicBezTo>
                  <a:cubicBezTo>
                    <a:pt x="284" y="279"/>
                    <a:pt x="317" y="258"/>
                    <a:pt x="319" y="228"/>
                  </a:cubicBezTo>
                  <a:cubicBezTo>
                    <a:pt x="324" y="154"/>
                    <a:pt x="185" y="101"/>
                    <a:pt x="175" y="44"/>
                  </a:cubicBezTo>
                  <a:cubicBezTo>
                    <a:pt x="324" y="0"/>
                    <a:pt x="477" y="98"/>
                    <a:pt x="483" y="252"/>
                  </a:cubicBezTo>
                  <a:cubicBezTo>
                    <a:pt x="483" y="265"/>
                    <a:pt x="476" y="286"/>
                    <a:pt x="479" y="300"/>
                  </a:cubicBezTo>
                  <a:cubicBezTo>
                    <a:pt x="483" y="319"/>
                    <a:pt x="516" y="349"/>
                    <a:pt x="539" y="372"/>
                  </a:cubicBezTo>
                  <a:cubicBezTo>
                    <a:pt x="676" y="507"/>
                    <a:pt x="795" y="625"/>
                    <a:pt x="931" y="764"/>
                  </a:cubicBezTo>
                  <a:cubicBezTo>
                    <a:pt x="969" y="802"/>
                    <a:pt x="1009" y="825"/>
                    <a:pt x="1011" y="888"/>
                  </a:cubicBezTo>
                  <a:cubicBezTo>
                    <a:pt x="1014" y="982"/>
                    <a:pt x="908" y="1061"/>
                    <a:pt x="811" y="1012"/>
                  </a:cubicBezTo>
                  <a:cubicBezTo>
                    <a:pt x="767" y="990"/>
                    <a:pt x="715" y="924"/>
                    <a:pt x="675" y="884"/>
                  </a:cubicBezTo>
                  <a:cubicBezTo>
                    <a:pt x="549" y="758"/>
                    <a:pt x="406" y="609"/>
                    <a:pt x="283" y="492"/>
                  </a:cubicBezTo>
                  <a:cubicBezTo>
                    <a:pt x="98" y="498"/>
                    <a:pt x="0" y="379"/>
                    <a:pt x="31" y="196"/>
                  </a:cubicBezTo>
                  <a:close/>
                  <a:moveTo>
                    <a:pt x="875" y="972"/>
                  </a:moveTo>
                  <a:cubicBezTo>
                    <a:pt x="981" y="977"/>
                    <a:pt x="978" y="797"/>
                    <a:pt x="859" y="828"/>
                  </a:cubicBezTo>
                  <a:cubicBezTo>
                    <a:pt x="775" y="849"/>
                    <a:pt x="798" y="968"/>
                    <a:pt x="87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6"/>
            <p:cNvSpPr>
              <a:spLocks/>
            </p:cNvSpPr>
            <p:nvPr/>
          </p:nvSpPr>
          <p:spPr bwMode="auto">
            <a:xfrm>
              <a:off x="3538538" y="4502150"/>
              <a:ext cx="1787525" cy="1795463"/>
            </a:xfrm>
            <a:custGeom>
              <a:avLst/>
              <a:gdLst>
                <a:gd name="T0" fmla="*/ 128 w 476"/>
                <a:gd name="T1" fmla="*/ 450 h 478"/>
                <a:gd name="T2" fmla="*/ 340 w 476"/>
                <a:gd name="T3" fmla="*/ 234 h 478"/>
                <a:gd name="T4" fmla="*/ 392 w 476"/>
                <a:gd name="T5" fmla="*/ 154 h 478"/>
                <a:gd name="T6" fmla="*/ 308 w 476"/>
                <a:gd name="T7" fmla="*/ 206 h 478"/>
                <a:gd name="T8" fmla="*/ 132 w 476"/>
                <a:gd name="T9" fmla="*/ 382 h 478"/>
                <a:gd name="T10" fmla="*/ 100 w 476"/>
                <a:gd name="T11" fmla="*/ 418 h 478"/>
                <a:gd name="T12" fmla="*/ 64 w 476"/>
                <a:gd name="T13" fmla="*/ 386 h 478"/>
                <a:gd name="T14" fmla="*/ 272 w 476"/>
                <a:gd name="T15" fmla="*/ 170 h 478"/>
                <a:gd name="T16" fmla="*/ 328 w 476"/>
                <a:gd name="T17" fmla="*/ 94 h 478"/>
                <a:gd name="T18" fmla="*/ 248 w 476"/>
                <a:gd name="T19" fmla="*/ 138 h 478"/>
                <a:gd name="T20" fmla="*/ 28 w 476"/>
                <a:gd name="T21" fmla="*/ 354 h 478"/>
                <a:gd name="T22" fmla="*/ 0 w 476"/>
                <a:gd name="T23" fmla="*/ 322 h 478"/>
                <a:gd name="T24" fmla="*/ 212 w 476"/>
                <a:gd name="T25" fmla="*/ 110 h 478"/>
                <a:gd name="T26" fmla="*/ 284 w 476"/>
                <a:gd name="T27" fmla="*/ 42 h 478"/>
                <a:gd name="T28" fmla="*/ 436 w 476"/>
                <a:gd name="T29" fmla="*/ 194 h 478"/>
                <a:gd name="T30" fmla="*/ 368 w 476"/>
                <a:gd name="T31" fmla="*/ 266 h 478"/>
                <a:gd name="T32" fmla="*/ 228 w 476"/>
                <a:gd name="T33" fmla="*/ 406 h 478"/>
                <a:gd name="T34" fmla="*/ 160 w 476"/>
                <a:gd name="T35" fmla="*/ 478 h 478"/>
                <a:gd name="T36" fmla="*/ 128 w 476"/>
                <a:gd name="T37" fmla="*/ 4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6" h="478">
                  <a:moveTo>
                    <a:pt x="128" y="450"/>
                  </a:moveTo>
                  <a:cubicBezTo>
                    <a:pt x="190" y="374"/>
                    <a:pt x="268" y="305"/>
                    <a:pt x="340" y="234"/>
                  </a:cubicBezTo>
                  <a:cubicBezTo>
                    <a:pt x="361" y="213"/>
                    <a:pt x="397" y="188"/>
                    <a:pt x="392" y="154"/>
                  </a:cubicBezTo>
                  <a:cubicBezTo>
                    <a:pt x="357" y="143"/>
                    <a:pt x="332" y="182"/>
                    <a:pt x="308" y="206"/>
                  </a:cubicBezTo>
                  <a:cubicBezTo>
                    <a:pt x="251" y="262"/>
                    <a:pt x="195" y="319"/>
                    <a:pt x="132" y="382"/>
                  </a:cubicBezTo>
                  <a:cubicBezTo>
                    <a:pt x="121" y="392"/>
                    <a:pt x="103" y="418"/>
                    <a:pt x="100" y="418"/>
                  </a:cubicBezTo>
                  <a:cubicBezTo>
                    <a:pt x="84" y="418"/>
                    <a:pt x="75" y="382"/>
                    <a:pt x="64" y="386"/>
                  </a:cubicBezTo>
                  <a:cubicBezTo>
                    <a:pt x="128" y="313"/>
                    <a:pt x="201" y="241"/>
                    <a:pt x="272" y="170"/>
                  </a:cubicBezTo>
                  <a:cubicBezTo>
                    <a:pt x="293" y="148"/>
                    <a:pt x="331" y="129"/>
                    <a:pt x="328" y="94"/>
                  </a:cubicBezTo>
                  <a:cubicBezTo>
                    <a:pt x="294" y="67"/>
                    <a:pt x="266" y="119"/>
                    <a:pt x="248" y="138"/>
                  </a:cubicBezTo>
                  <a:cubicBezTo>
                    <a:pt x="179" y="207"/>
                    <a:pt x="99" y="289"/>
                    <a:pt x="28" y="354"/>
                  </a:cubicBezTo>
                  <a:cubicBezTo>
                    <a:pt x="22" y="339"/>
                    <a:pt x="10" y="332"/>
                    <a:pt x="0" y="322"/>
                  </a:cubicBezTo>
                  <a:cubicBezTo>
                    <a:pt x="69" y="247"/>
                    <a:pt x="136" y="185"/>
                    <a:pt x="212" y="110"/>
                  </a:cubicBezTo>
                  <a:cubicBezTo>
                    <a:pt x="236" y="85"/>
                    <a:pt x="258" y="53"/>
                    <a:pt x="284" y="42"/>
                  </a:cubicBezTo>
                  <a:cubicBezTo>
                    <a:pt x="383" y="0"/>
                    <a:pt x="476" y="100"/>
                    <a:pt x="436" y="194"/>
                  </a:cubicBezTo>
                  <a:cubicBezTo>
                    <a:pt x="425" y="219"/>
                    <a:pt x="391" y="243"/>
                    <a:pt x="368" y="266"/>
                  </a:cubicBezTo>
                  <a:cubicBezTo>
                    <a:pt x="319" y="315"/>
                    <a:pt x="282" y="351"/>
                    <a:pt x="228" y="406"/>
                  </a:cubicBezTo>
                  <a:cubicBezTo>
                    <a:pt x="213" y="421"/>
                    <a:pt x="170" y="477"/>
                    <a:pt x="160" y="478"/>
                  </a:cubicBezTo>
                  <a:cubicBezTo>
                    <a:pt x="146" y="478"/>
                    <a:pt x="145" y="454"/>
                    <a:pt x="128"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7"/>
            <p:cNvSpPr>
              <a:spLocks/>
            </p:cNvSpPr>
            <p:nvPr/>
          </p:nvSpPr>
          <p:spPr bwMode="auto">
            <a:xfrm>
              <a:off x="1481138" y="6913563"/>
              <a:ext cx="1441450" cy="1441450"/>
            </a:xfrm>
            <a:custGeom>
              <a:avLst/>
              <a:gdLst>
                <a:gd name="T0" fmla="*/ 384 w 384"/>
                <a:gd name="T1" fmla="*/ 52 h 384"/>
                <a:gd name="T2" fmla="*/ 236 w 384"/>
                <a:gd name="T3" fmla="*/ 196 h 384"/>
                <a:gd name="T4" fmla="*/ 224 w 384"/>
                <a:gd name="T5" fmla="*/ 268 h 384"/>
                <a:gd name="T6" fmla="*/ 44 w 384"/>
                <a:gd name="T7" fmla="*/ 384 h 384"/>
                <a:gd name="T8" fmla="*/ 0 w 384"/>
                <a:gd name="T9" fmla="*/ 340 h 384"/>
                <a:gd name="T10" fmla="*/ 120 w 384"/>
                <a:gd name="T11" fmla="*/ 160 h 384"/>
                <a:gd name="T12" fmla="*/ 252 w 384"/>
                <a:gd name="T13" fmla="*/ 80 h 384"/>
                <a:gd name="T14" fmla="*/ 332 w 384"/>
                <a:gd name="T15" fmla="*/ 0 h 384"/>
                <a:gd name="T16" fmla="*/ 384 w 384"/>
                <a:gd name="T17"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384" y="52"/>
                  </a:moveTo>
                  <a:cubicBezTo>
                    <a:pt x="332" y="97"/>
                    <a:pt x="288" y="150"/>
                    <a:pt x="236" y="196"/>
                  </a:cubicBezTo>
                  <a:cubicBezTo>
                    <a:pt x="235" y="223"/>
                    <a:pt x="223" y="239"/>
                    <a:pt x="224" y="268"/>
                  </a:cubicBezTo>
                  <a:cubicBezTo>
                    <a:pt x="161" y="303"/>
                    <a:pt x="104" y="345"/>
                    <a:pt x="44" y="384"/>
                  </a:cubicBezTo>
                  <a:cubicBezTo>
                    <a:pt x="24" y="374"/>
                    <a:pt x="10" y="359"/>
                    <a:pt x="0" y="340"/>
                  </a:cubicBezTo>
                  <a:cubicBezTo>
                    <a:pt x="42" y="281"/>
                    <a:pt x="79" y="219"/>
                    <a:pt x="120" y="160"/>
                  </a:cubicBezTo>
                  <a:cubicBezTo>
                    <a:pt x="191" y="161"/>
                    <a:pt x="210" y="121"/>
                    <a:pt x="252" y="80"/>
                  </a:cubicBezTo>
                  <a:cubicBezTo>
                    <a:pt x="282" y="50"/>
                    <a:pt x="310" y="27"/>
                    <a:pt x="332" y="0"/>
                  </a:cubicBezTo>
                  <a:cubicBezTo>
                    <a:pt x="354" y="12"/>
                    <a:pt x="372" y="29"/>
                    <a:pt x="38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1" name="十字形 150"/>
          <p:cNvSpPr/>
          <p:nvPr/>
        </p:nvSpPr>
        <p:spPr>
          <a:xfrm>
            <a:off x="8036643" y="5214374"/>
            <a:ext cx="372062" cy="367919"/>
          </a:xfrm>
          <a:prstGeom prst="plus">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p:cNvSpPr txBox="1"/>
          <p:nvPr/>
        </p:nvSpPr>
        <p:spPr>
          <a:xfrm>
            <a:off x="1648174" y="2491559"/>
            <a:ext cx="1753813"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Map</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of</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Links</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765074" y="3418681"/>
            <a:ext cx="2614883"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Structure</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of</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Memos</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64" name="文本框 163"/>
          <p:cNvSpPr txBox="1"/>
          <p:nvPr/>
        </p:nvSpPr>
        <p:spPr>
          <a:xfrm>
            <a:off x="8496789" y="1666561"/>
            <a:ext cx="1915011" cy="400110"/>
          </a:xfrm>
          <a:prstGeom prst="rect">
            <a:avLst/>
          </a:prstGeom>
          <a:noFill/>
        </p:spPr>
        <p:txBody>
          <a:bodyPr wrap="none" rtlCol="0">
            <a:spAutoFit/>
          </a:bodyPr>
          <a:lstStyle/>
          <a:p>
            <a:r>
              <a:rPr lang="en-US" altLang="zh-CN" sz="2000" dirty="0">
                <a:solidFill>
                  <a:srgbClr val="F25342"/>
                </a:solidFill>
                <a:latin typeface="微软雅黑" panose="020B0503020204020204" pitchFamily="34" charset="-122"/>
                <a:ea typeface="微软雅黑" panose="020B0503020204020204" pitchFamily="34" charset="-122"/>
              </a:rPr>
              <a:t>Cultural</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Study</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8496789" y="3361150"/>
            <a:ext cx="2154564" cy="400110"/>
          </a:xfrm>
          <a:prstGeom prst="rect">
            <a:avLst/>
          </a:prstGeom>
          <a:noFill/>
        </p:spPr>
        <p:txBody>
          <a:bodyPr wrap="none" rtlCol="0">
            <a:spAutoFit/>
          </a:bodyPr>
          <a:lstStyle/>
          <a:p>
            <a:r>
              <a:rPr lang="en-US" altLang="zh-CN" sz="2000" dirty="0">
                <a:solidFill>
                  <a:srgbClr val="F25342"/>
                </a:solidFill>
                <a:latin typeface="微软雅黑" panose="020B0503020204020204" pitchFamily="34" charset="-122"/>
                <a:ea typeface="微软雅黑" panose="020B0503020204020204" pitchFamily="34" charset="-122"/>
              </a:rPr>
              <a:t>Ethical</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Research</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75" name="直角三角形 174"/>
          <p:cNvSpPr/>
          <p:nvPr/>
        </p:nvSpPr>
        <p:spPr>
          <a:xfrm flipH="1">
            <a:off x="10825052" y="5535165"/>
            <a:ext cx="1366948" cy="1335027"/>
          </a:xfrm>
          <a:prstGeom prst="rtTriangle">
            <a:avLst/>
          </a:prstGeom>
          <a:gradFill>
            <a:gsLst>
              <a:gs pos="0">
                <a:srgbClr val="C00000"/>
              </a:gs>
              <a:gs pos="100000">
                <a:srgbClr val="F2534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04A3DDF-1E8B-9C48-8804-A6BEC4294972}"/>
              </a:ext>
            </a:extLst>
          </p:cNvPr>
          <p:cNvPicPr>
            <a:picLocks noChangeAspect="1"/>
          </p:cNvPicPr>
          <p:nvPr/>
        </p:nvPicPr>
        <p:blipFill rotWithShape="1">
          <a:blip r:embed="rId2">
            <a:extLst>
              <a:ext uri="{28A0092B-C50C-407E-A947-70E740481C1C}">
                <a14:useLocalDpi xmlns:a14="http://schemas.microsoft.com/office/drawing/2010/main" val="0"/>
              </a:ext>
            </a:extLst>
          </a:blip>
          <a:srcRect l="22184" t="4443" r="21729" b="3140"/>
          <a:stretch/>
        </p:blipFill>
        <p:spPr>
          <a:xfrm>
            <a:off x="4620270" y="1025070"/>
            <a:ext cx="2734628" cy="4506045"/>
          </a:xfrm>
          <a:prstGeom prst="rect">
            <a:avLst/>
          </a:prstGeom>
        </p:spPr>
      </p:pic>
      <p:sp>
        <p:nvSpPr>
          <p:cNvPr id="6" name="文本框 5">
            <a:extLst>
              <a:ext uri="{FF2B5EF4-FFF2-40B4-BE49-F238E27FC236}">
                <a16:creationId xmlns:a16="http://schemas.microsoft.com/office/drawing/2014/main" id="{8A5FE4B3-4A15-EE40-8023-1757F774C86E}"/>
              </a:ext>
            </a:extLst>
          </p:cNvPr>
          <p:cNvSpPr txBox="1"/>
          <p:nvPr/>
        </p:nvSpPr>
        <p:spPr>
          <a:xfrm>
            <a:off x="8033806" y="2229949"/>
            <a:ext cx="3474720" cy="923330"/>
          </a:xfrm>
          <a:prstGeom prst="rect">
            <a:avLst/>
          </a:prstGeom>
          <a:noFill/>
        </p:spPr>
        <p:txBody>
          <a:bodyPr wrap="square" rtlCol="0">
            <a:spAutoFit/>
          </a:bodyPr>
          <a:lstStyle/>
          <a:p>
            <a:r>
              <a:rPr kumimoji="1" lang="en-US" altLang="zh-CN" dirty="0"/>
              <a:t>Cultural</a:t>
            </a:r>
            <a:r>
              <a:rPr kumimoji="1" lang="zh-CN" altLang="en-US" dirty="0"/>
              <a:t> </a:t>
            </a:r>
            <a:r>
              <a:rPr kumimoji="1" lang="en-US" altLang="zh-CN" dirty="0"/>
              <a:t>Practice</a:t>
            </a:r>
          </a:p>
          <a:p>
            <a:r>
              <a:rPr kumimoji="1" lang="en-US" altLang="zh-CN" dirty="0"/>
              <a:t>Language</a:t>
            </a:r>
            <a:r>
              <a:rPr kumimoji="1" lang="zh-CN" altLang="en-US" dirty="0"/>
              <a:t> </a:t>
            </a:r>
            <a:r>
              <a:rPr kumimoji="1" lang="en-US" altLang="zh-CN" dirty="0"/>
              <a:t>Use</a:t>
            </a:r>
            <a:r>
              <a:rPr kumimoji="1" lang="zh-CN" altLang="en-US" dirty="0"/>
              <a:t> </a:t>
            </a:r>
            <a:r>
              <a:rPr kumimoji="1" lang="en-US" altLang="zh-CN" dirty="0"/>
              <a:t>and</a:t>
            </a:r>
            <a:r>
              <a:rPr kumimoji="1" lang="zh-CN" altLang="en-US" dirty="0"/>
              <a:t> </a:t>
            </a:r>
            <a:r>
              <a:rPr kumimoji="1" lang="en-US" altLang="zh-CN" dirty="0"/>
              <a:t>Tone</a:t>
            </a:r>
          </a:p>
          <a:p>
            <a:r>
              <a:rPr kumimoji="1" lang="en-US" altLang="zh-CN" dirty="0"/>
              <a:t>Application</a:t>
            </a:r>
            <a:r>
              <a:rPr kumimoji="1" lang="zh-CN" altLang="en-US" dirty="0"/>
              <a:t> </a:t>
            </a:r>
            <a:r>
              <a:rPr kumimoji="1" lang="en-US" altLang="zh-CN" dirty="0"/>
              <a:t>Choice</a:t>
            </a:r>
            <a:r>
              <a:rPr kumimoji="1" lang="zh-CN" altLang="en-US" dirty="0"/>
              <a:t> </a:t>
            </a:r>
            <a:r>
              <a:rPr kumimoji="1" lang="en-US" altLang="zh-CN" dirty="0"/>
              <a:t>and</a:t>
            </a:r>
            <a:r>
              <a:rPr kumimoji="1" lang="zh-CN" altLang="en-US" dirty="0"/>
              <a:t> </a:t>
            </a:r>
            <a:r>
              <a:rPr kumimoji="1" lang="en-US" altLang="zh-CN" dirty="0"/>
              <a:t>Use</a:t>
            </a:r>
            <a:r>
              <a:rPr kumimoji="1" lang="zh-CN" altLang="en-US" dirty="0"/>
              <a:t> </a:t>
            </a:r>
          </a:p>
        </p:txBody>
      </p:sp>
      <p:sp>
        <p:nvSpPr>
          <p:cNvPr id="141" name="文本框 140">
            <a:extLst>
              <a:ext uri="{FF2B5EF4-FFF2-40B4-BE49-F238E27FC236}">
                <a16:creationId xmlns:a16="http://schemas.microsoft.com/office/drawing/2014/main" id="{74D92C7C-39AD-1A49-A203-592A2BBE9CD8}"/>
              </a:ext>
            </a:extLst>
          </p:cNvPr>
          <p:cNvSpPr txBox="1"/>
          <p:nvPr/>
        </p:nvSpPr>
        <p:spPr>
          <a:xfrm>
            <a:off x="8033806" y="4021056"/>
            <a:ext cx="3474720" cy="646331"/>
          </a:xfrm>
          <a:prstGeom prst="rect">
            <a:avLst/>
          </a:prstGeom>
          <a:noFill/>
        </p:spPr>
        <p:txBody>
          <a:bodyPr wrap="square" rtlCol="0">
            <a:sp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Avoid</a:t>
            </a:r>
            <a:r>
              <a:rPr kumimoji="1" lang="zh-CN" altLang="en-US" dirty="0"/>
              <a:t> </a:t>
            </a:r>
            <a:r>
              <a:rPr kumimoji="1" lang="en-US" altLang="zh-CN" dirty="0"/>
              <a:t>Misleading</a:t>
            </a:r>
            <a:r>
              <a:rPr kumimoji="1" lang="zh-CN" altLang="en-US" dirty="0"/>
              <a:t> </a:t>
            </a:r>
            <a:r>
              <a:rPr kumimoji="1" lang="en-US" altLang="zh-CN" dirty="0"/>
              <a:t>the</a:t>
            </a:r>
            <a:r>
              <a:rPr kumimoji="1" lang="zh-CN" altLang="en-US" dirty="0"/>
              <a:t> </a:t>
            </a:r>
            <a:r>
              <a:rPr kumimoji="1" lang="en-US" altLang="zh-CN" dirty="0"/>
              <a:t>Readers?</a:t>
            </a:r>
          </a:p>
        </p:txBody>
      </p:sp>
      <p:sp>
        <p:nvSpPr>
          <p:cNvPr id="142" name="文本框 141">
            <a:extLst>
              <a:ext uri="{FF2B5EF4-FFF2-40B4-BE49-F238E27FC236}">
                <a16:creationId xmlns:a16="http://schemas.microsoft.com/office/drawing/2014/main" id="{164BA990-6B2E-BF41-AC47-D0EC82202577}"/>
              </a:ext>
            </a:extLst>
          </p:cNvPr>
          <p:cNvSpPr txBox="1"/>
          <p:nvPr/>
        </p:nvSpPr>
        <p:spPr>
          <a:xfrm>
            <a:off x="1561828" y="4164867"/>
            <a:ext cx="2538068" cy="1477328"/>
          </a:xfrm>
          <a:prstGeom prst="rect">
            <a:avLst/>
          </a:prstGeom>
          <a:noFill/>
        </p:spPr>
        <p:txBody>
          <a:bodyPr wrap="square" rtlCol="0">
            <a:spAutoFit/>
          </a:bodyPr>
          <a:lstStyle/>
          <a:p>
            <a:r>
              <a:rPr kumimoji="1" lang="en-US" altLang="zh-CN" dirty="0"/>
              <a:t>Heading,</a:t>
            </a:r>
            <a:r>
              <a:rPr kumimoji="1" lang="zh-CN" altLang="en-US" dirty="0"/>
              <a:t> </a:t>
            </a:r>
            <a:r>
              <a:rPr kumimoji="1" lang="en-US" altLang="zh-CN" dirty="0"/>
              <a:t>Opening,</a:t>
            </a:r>
            <a:r>
              <a:rPr kumimoji="1" lang="zh-CN" altLang="en-US" dirty="0"/>
              <a:t> </a:t>
            </a:r>
            <a:r>
              <a:rPr kumimoji="1" lang="en-US" altLang="zh-CN" dirty="0"/>
              <a:t>Discussion,</a:t>
            </a:r>
            <a:r>
              <a:rPr kumimoji="1" lang="zh-CN" altLang="en-US" dirty="0"/>
              <a:t> </a:t>
            </a:r>
            <a:r>
              <a:rPr kumimoji="1" lang="en-US" altLang="zh-CN" dirty="0"/>
              <a:t>Closing,</a:t>
            </a:r>
            <a:r>
              <a:rPr kumimoji="1" lang="zh-CN" altLang="en-US" dirty="0"/>
              <a:t> </a:t>
            </a:r>
            <a:r>
              <a:rPr kumimoji="1" lang="en-US" altLang="zh-CN" dirty="0"/>
              <a:t>Signature</a:t>
            </a:r>
            <a:r>
              <a:rPr kumimoji="1" lang="zh-CN" altLang="en-US" dirty="0"/>
              <a:t> </a:t>
            </a:r>
            <a:r>
              <a:rPr kumimoji="1" lang="en-US" altLang="zh-CN" dirty="0"/>
              <a:t>(basic);</a:t>
            </a:r>
          </a:p>
          <a:p>
            <a:r>
              <a:rPr kumimoji="1" lang="en-US" altLang="zh-CN" dirty="0"/>
              <a:t>Attachment</a:t>
            </a:r>
            <a:r>
              <a:rPr kumimoji="1" lang="zh-CN" altLang="en-US" dirty="0"/>
              <a:t> </a:t>
            </a:r>
            <a:r>
              <a:rPr kumimoji="1" lang="en-US" altLang="zh-CN" dirty="0"/>
              <a:t>and</a:t>
            </a:r>
            <a:r>
              <a:rPr kumimoji="1" lang="zh-CN" altLang="en-US" dirty="0"/>
              <a:t> </a:t>
            </a:r>
            <a:r>
              <a:rPr kumimoji="1" lang="en-US" altLang="zh-CN" dirty="0"/>
              <a:t>Distribution</a:t>
            </a:r>
            <a:r>
              <a:rPr kumimoji="1" lang="zh-CN" altLang="en-US" dirty="0"/>
              <a:t> </a:t>
            </a:r>
            <a:r>
              <a:rPr kumimoji="1" lang="en-US" altLang="zh-CN" dirty="0"/>
              <a:t>(optional)</a:t>
            </a:r>
          </a:p>
        </p:txBody>
      </p:sp>
      <p:sp>
        <p:nvSpPr>
          <p:cNvPr id="145" name="圆角矩形 144">
            <a:extLst>
              <a:ext uri="{FF2B5EF4-FFF2-40B4-BE49-F238E27FC236}">
                <a16:creationId xmlns:a16="http://schemas.microsoft.com/office/drawing/2014/main" id="{09B6F7EA-474A-6746-94F3-4610AC6E9C57}"/>
              </a:ext>
            </a:extLst>
          </p:cNvPr>
          <p:cNvSpPr/>
          <p:nvPr/>
        </p:nvSpPr>
        <p:spPr>
          <a:xfrm>
            <a:off x="539888" y="875047"/>
            <a:ext cx="3519569" cy="45719"/>
          </a:xfrm>
          <a:prstGeom prst="roundRect">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1838EED8-4436-0744-8DC4-73645B76F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08" y="4061945"/>
            <a:ext cx="733076" cy="605442"/>
          </a:xfrm>
          <a:prstGeom prst="rect">
            <a:avLst/>
          </a:prstGeom>
        </p:spPr>
      </p:pic>
    </p:spTree>
    <p:extLst>
      <p:ext uri="{BB962C8B-B14F-4D97-AF65-F5344CB8AC3E}">
        <p14:creationId xmlns:p14="http://schemas.microsoft.com/office/powerpoint/2010/main" val="25213216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946</Words>
  <Application>Microsoft Macintosh PowerPoint</Application>
  <PresentationFormat>宽屏</PresentationFormat>
  <Paragraphs>154</Paragraphs>
  <Slides>25</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Calibri</vt:lpstr>
      <vt:lpstr>微软雅黑</vt:lpstr>
      <vt:lpstr>Arial</vt:lpstr>
      <vt:lpstr>宋体</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欣欣 蒋</cp:lastModifiedBy>
  <cp:revision>29</cp:revision>
  <dcterms:created xsi:type="dcterms:W3CDTF">2014-07-02T09:34:14Z</dcterms:created>
  <dcterms:modified xsi:type="dcterms:W3CDTF">2018-12-24T13:19:19Z</dcterms:modified>
</cp:coreProperties>
</file>